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322" r:id="rId2"/>
    <p:sldId id="321" r:id="rId3"/>
    <p:sldId id="331" r:id="rId4"/>
    <p:sldId id="330" r:id="rId5"/>
    <p:sldId id="296" r:id="rId6"/>
    <p:sldId id="329" r:id="rId7"/>
    <p:sldId id="323" r:id="rId8"/>
    <p:sldId id="333" r:id="rId9"/>
    <p:sldId id="336" r:id="rId10"/>
    <p:sldId id="337" r:id="rId11"/>
    <p:sldId id="341" r:id="rId12"/>
    <p:sldId id="342" r:id="rId13"/>
    <p:sldId id="340" r:id="rId14"/>
    <p:sldId id="339" r:id="rId15"/>
    <p:sldId id="338" r:id="rId16"/>
    <p:sldId id="346" r:id="rId17"/>
    <p:sldId id="344" r:id="rId18"/>
    <p:sldId id="345" r:id="rId19"/>
    <p:sldId id="297" r:id="rId20"/>
  </p:sldIdLst>
  <p:sldSz cx="12190413" cy="6859588"/>
  <p:notesSz cx="6858000" cy="9144000"/>
  <p:embeddedFontLst>
    <p:embeddedFont>
      <p:font typeface="Microsoft GothicNeo" panose="020B0500000101010101" pitchFamily="50" charset="-127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HY견고딕" panose="02030600000101010101" pitchFamily="18" charset="-127"/>
      <p:regular r:id="rId31"/>
    </p:embeddedFont>
    <p:embeddedFont>
      <p:font typeface="Noto Sans" panose="020B0502040504020204" pitchFamily="34" charset="0"/>
      <p:regular r:id="rId32"/>
      <p:bold r:id="rId33"/>
      <p:italic r:id="rId34"/>
      <p:boldItalic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한컴산뜻돋움" panose="02000000000000000000" pitchFamily="2" charset="-127"/>
      <p:regular r:id="rId38"/>
      <p:bold r:id="rId39"/>
    </p:embeddedFont>
    <p:embeddedFont>
      <p:font typeface="휴먼모음T" panose="02030504000101010101" pitchFamily="18" charset="-127"/>
      <p:regular r:id="rId40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BD0"/>
    <a:srgbClr val="4F81BD"/>
    <a:srgbClr val="A8BFDD"/>
    <a:srgbClr val="E9EDF4"/>
    <a:srgbClr val="8EB4E3"/>
    <a:srgbClr val="D8D8D8"/>
    <a:srgbClr val="779CCA"/>
    <a:srgbClr val="2FC4E6"/>
    <a:srgbClr val="03B7E1"/>
    <a:srgbClr val="06B8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20" autoAdjust="0"/>
    <p:restoredTop sz="76071" autoAdjust="0"/>
  </p:normalViewPr>
  <p:slideViewPr>
    <p:cSldViewPr>
      <p:cViewPr varScale="1">
        <p:scale>
          <a:sx n="69" d="100"/>
          <a:sy n="69" d="100"/>
        </p:scale>
        <p:origin x="72" y="246"/>
      </p:cViewPr>
      <p:guideLst>
        <p:guide orient="horz" pos="2160"/>
        <p:guide pos="2880"/>
        <p:guide orient="horz" pos="216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2023-07-26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2023-07-26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011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907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3769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746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854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729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0618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301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547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698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273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772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325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929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31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119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40"/>
            <a:ext cx="12190408" cy="685710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09471-4926-49EE-8339-183CD58D0DA3}" type="datetime1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694606" y="1442553"/>
            <a:ext cx="9937104" cy="54708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rgbClr val="07B8E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689231" y="2063936"/>
            <a:ext cx="9983465" cy="115212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40"/>
            <a:ext cx="12190408" cy="6857105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3631C-5EE9-400E-9403-EA5337FB62B7}" type="datetime1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40"/>
            <a:ext cx="12190408" cy="685710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0CA23-D1E9-4AAA-9925-FF6930B64701}" type="datetime1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40"/>
            <a:ext cx="12190408" cy="6857105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rgbClr val="07B8E1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ctr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/>
          <a:p>
            <a:fld id="{E6CFBF03-E74E-44E8-8720-7C0EBCE591B1}" type="datetime1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40"/>
            <a:ext cx="12190408" cy="685710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/>
          <a:p>
            <a:fld id="{EF521B91-6851-4891-9613-1887F9809584}" type="datetime1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40"/>
            <a:ext cx="12190408" cy="6857105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C56F9-CB0D-4986-A629-6F40BB66443B}" type="datetime1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1198662" y="1629594"/>
            <a:ext cx="8712968" cy="136815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5D619-3246-42B0-8B05-D75228E98236}" type="datetime1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hf hdr="0" ftr="0" dt="0"/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jp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jpg"/><Relationship Id="rId11" Type="http://schemas.openxmlformats.org/officeDocument/2006/relationships/image" Target="../media/image36.png"/><Relationship Id="rId5" Type="http://schemas.openxmlformats.org/officeDocument/2006/relationships/image" Target="../media/image30.jp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jp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9767614" y="3211435"/>
            <a:ext cx="792088" cy="988950"/>
          </a:xfrm>
        </p:spPr>
        <p:txBody>
          <a:bodyPr/>
          <a:lstStyle/>
          <a:p>
            <a:r>
              <a:rPr lang="ko-KR" altLang="en-US" sz="14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김나영</a:t>
            </a:r>
            <a:endParaRPr lang="en-US" altLang="ko-KR" sz="14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ko-KR" altLang="en-US" sz="1400" dirty="0" err="1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김예슬</a:t>
            </a:r>
            <a:endParaRPr lang="en-US" altLang="ko-KR" sz="14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손아</a:t>
            </a:r>
            <a:endParaRPr lang="en-US" altLang="ko-KR" sz="14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최정인</a:t>
            </a:r>
            <a:endParaRPr lang="en-US" altLang="ko-KR" sz="14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ko-KR" altLang="en-US" sz="1400" dirty="0" err="1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한나영</a:t>
            </a:r>
            <a:endParaRPr lang="en-US" altLang="ko-KR" sz="14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689231" y="1125538"/>
            <a:ext cx="9983465" cy="1152128"/>
          </a:xfrm>
        </p:spPr>
        <p:txBody>
          <a:bodyPr/>
          <a:lstStyle/>
          <a:p>
            <a:r>
              <a:rPr lang="ko-KR" altLang="en-US" sz="4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객체탐지를 활용한</a:t>
            </a:r>
            <a:br>
              <a:rPr lang="en-US" altLang="ko-KR" sz="4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</a:br>
            <a:r>
              <a:rPr lang="ko-KR" altLang="en-US" sz="4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반도체 불량 자동 분류 모델 구현</a:t>
            </a:r>
          </a:p>
        </p:txBody>
      </p:sp>
      <p:sp>
        <p:nvSpPr>
          <p:cNvPr id="2" name="제목 6">
            <a:extLst>
              <a:ext uri="{FF2B5EF4-FFF2-40B4-BE49-F238E27FC236}">
                <a16:creationId xmlns:a16="http://schemas.microsoft.com/office/drawing/2014/main" id="{651F025E-97DA-C3C9-989E-B3F81B4814D9}"/>
              </a:ext>
            </a:extLst>
          </p:cNvPr>
          <p:cNvSpPr txBox="1">
            <a:spLocks/>
          </p:cNvSpPr>
          <p:nvPr/>
        </p:nvSpPr>
        <p:spPr>
          <a:xfrm>
            <a:off x="6527254" y="2640041"/>
            <a:ext cx="4145442" cy="571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DATA FLOW</a:t>
            </a:r>
            <a:endParaRPr lang="ko-KR" altLang="en-US" sz="28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5772C87-8E6E-8BA0-2C07-08DD6B086891}"/>
              </a:ext>
            </a:extLst>
          </p:cNvPr>
          <p:cNvCxnSpPr>
            <a:cxnSpLocks/>
          </p:cNvCxnSpPr>
          <p:nvPr/>
        </p:nvCxnSpPr>
        <p:spPr>
          <a:xfrm>
            <a:off x="3790950" y="2493690"/>
            <a:ext cx="688174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515EDC7C-8BCA-6231-E0D1-2C6219DE4FBA}"/>
              </a:ext>
            </a:extLst>
          </p:cNvPr>
          <p:cNvGrpSpPr/>
          <p:nvPr/>
        </p:nvGrpSpPr>
        <p:grpSpPr>
          <a:xfrm>
            <a:off x="2926854" y="1340040"/>
            <a:ext cx="9001000" cy="5163824"/>
            <a:chOff x="2926854" y="1340040"/>
            <a:chExt cx="9001000" cy="5163824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ACD3B108-A3EF-9AD7-B764-13693DEAA0DE}"/>
                </a:ext>
              </a:extLst>
            </p:cNvPr>
            <p:cNvSpPr/>
            <p:nvPr/>
          </p:nvSpPr>
          <p:spPr>
            <a:xfrm>
              <a:off x="4439022" y="1341562"/>
              <a:ext cx="7488832" cy="5162302"/>
            </a:xfrm>
            <a:prstGeom prst="roundRect">
              <a:avLst/>
            </a:prstGeom>
            <a:solidFill>
              <a:srgbClr val="E9EDF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B930AE5-86F4-9766-7ACE-C012914D57AC}"/>
                </a:ext>
              </a:extLst>
            </p:cNvPr>
            <p:cNvSpPr txBox="1"/>
            <p:nvPr/>
          </p:nvSpPr>
          <p:spPr>
            <a:xfrm>
              <a:off x="9407574" y="1340040"/>
              <a:ext cx="2042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ctr">
                <a:buFont typeface="Wingdings" panose="05000000000000000000" pitchFamily="2" charset="2"/>
                <a:buChar char="§"/>
              </a:pPr>
              <a:r>
                <a:rPr lang="en-US" altLang="ko-KR" sz="24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YOLOv8</a:t>
              </a:r>
              <a:endPara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9B7E852-24A3-CBFB-195E-9C75A28BE13A}"/>
                </a:ext>
              </a:extLst>
            </p:cNvPr>
            <p:cNvSpPr txBox="1"/>
            <p:nvPr/>
          </p:nvSpPr>
          <p:spPr>
            <a:xfrm>
              <a:off x="4943078" y="1340040"/>
              <a:ext cx="33909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ctr">
                <a:buFont typeface="Wingdings" panose="05000000000000000000" pitchFamily="2" charset="2"/>
                <a:buChar char="§"/>
              </a:pPr>
              <a:r>
                <a:rPr lang="en-US" altLang="ko-KR" sz="24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DETECTRON2</a:t>
              </a:r>
              <a:endPara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" name="화살표: 오른쪽 3">
              <a:extLst>
                <a:ext uri="{FF2B5EF4-FFF2-40B4-BE49-F238E27FC236}">
                  <a16:creationId xmlns:a16="http://schemas.microsoft.com/office/drawing/2014/main" id="{DD0F6372-1036-6309-A56D-2455760B4900}"/>
                </a:ext>
              </a:extLst>
            </p:cNvPr>
            <p:cNvSpPr/>
            <p:nvPr/>
          </p:nvSpPr>
          <p:spPr>
            <a:xfrm>
              <a:off x="2926854" y="3357786"/>
              <a:ext cx="1440160" cy="1296144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err="1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전처리</a:t>
              </a:r>
              <a:endParaRPr lang="ko-KR" altLang="en-US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02BCF02-EAFA-A1CD-DD3A-A93BAF6EF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BCD993B-5EED-3675-D28D-203C2F479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/>
          <a:lstStyle/>
          <a:p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 성능</a:t>
            </a:r>
            <a:endParaRPr lang="ko-KR" altLang="en-US" sz="16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3C79F7-DE7F-1D7D-49FB-6B7E98A322EC}"/>
              </a:ext>
            </a:extLst>
          </p:cNvPr>
          <p:cNvSpPr txBox="1"/>
          <p:nvPr/>
        </p:nvSpPr>
        <p:spPr>
          <a:xfrm>
            <a:off x="-25474" y="1341562"/>
            <a:ext cx="3390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YOLOv8</a:t>
            </a:r>
            <a:endParaRPr lang="ko-KR" altLang="en-US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B97DA91-21BA-2917-EFEE-FB0D90CA4C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201029"/>
              </p:ext>
            </p:extLst>
          </p:nvPr>
        </p:nvGraphicFramePr>
        <p:xfrm>
          <a:off x="530258" y="2050546"/>
          <a:ext cx="2279452" cy="33234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9726">
                  <a:extLst>
                    <a:ext uri="{9D8B030D-6E8A-4147-A177-3AD203B41FA5}">
                      <a16:colId xmlns:a16="http://schemas.microsoft.com/office/drawing/2014/main" val="3544496701"/>
                    </a:ext>
                  </a:extLst>
                </a:gridCol>
                <a:gridCol w="1139726">
                  <a:extLst>
                    <a:ext uri="{9D8B030D-6E8A-4147-A177-3AD203B41FA5}">
                      <a16:colId xmlns:a16="http://schemas.microsoft.com/office/drawing/2014/main" val="3724613671"/>
                    </a:ext>
                  </a:extLst>
                </a:gridCol>
              </a:tblGrid>
              <a:tr h="4154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Class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BF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mAP50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B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725767"/>
                  </a:ext>
                </a:extLst>
              </a:tr>
              <a:tr h="4154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all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0.351</a:t>
                      </a:r>
                      <a:endParaRPr lang="en-US" altLang="ko-KR" sz="105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7086281"/>
                  </a:ext>
                </a:extLst>
              </a:tr>
              <a:tr h="4154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G_dot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0.933</a:t>
                      </a:r>
                      <a:endParaRPr lang="en-US" altLang="ko-KR" sz="1050" b="1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145102"/>
                  </a:ext>
                </a:extLst>
              </a:tr>
              <a:tr h="4154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curve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0.196</a:t>
                      </a:r>
                      <a:endParaRPr lang="en-US" altLang="ko-KR" sz="1050" b="1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194842"/>
                  </a:ext>
                </a:extLst>
              </a:tr>
              <a:tr h="4154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damage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0.052</a:t>
                      </a:r>
                      <a:endParaRPr lang="en-US" altLang="ko-KR" sz="1050" b="1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8098416"/>
                  </a:ext>
                </a:extLst>
              </a:tr>
              <a:tr h="4154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dot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0.366</a:t>
                      </a:r>
                      <a:endParaRPr lang="en-US" altLang="ko-KR" sz="1050" b="1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6423512"/>
                  </a:ext>
                </a:extLst>
              </a:tr>
              <a:tr h="4154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mist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0.0991</a:t>
                      </a:r>
                      <a:endParaRPr lang="en-US" altLang="ko-KR" sz="1050" b="1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6510060"/>
                  </a:ext>
                </a:extLst>
              </a:tr>
              <a:tr h="4154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Scratch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0.511</a:t>
                      </a:r>
                      <a:endParaRPr lang="en-US" altLang="ko-KR" sz="1050" b="1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2771205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AFB7508-2B53-6CD6-26CE-7F2EE123E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119450"/>
              </p:ext>
            </p:extLst>
          </p:nvPr>
        </p:nvGraphicFramePr>
        <p:xfrm>
          <a:off x="9459927" y="2055025"/>
          <a:ext cx="1937676" cy="38554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8838">
                  <a:extLst>
                    <a:ext uri="{9D8B030D-6E8A-4147-A177-3AD203B41FA5}">
                      <a16:colId xmlns:a16="http://schemas.microsoft.com/office/drawing/2014/main" val="2838153949"/>
                    </a:ext>
                  </a:extLst>
                </a:gridCol>
                <a:gridCol w="968838">
                  <a:extLst>
                    <a:ext uri="{9D8B030D-6E8A-4147-A177-3AD203B41FA5}">
                      <a16:colId xmlns:a16="http://schemas.microsoft.com/office/drawing/2014/main" val="1187559618"/>
                    </a:ext>
                  </a:extLst>
                </a:gridCol>
              </a:tblGrid>
              <a:tr h="2685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Class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BF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mAP50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B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536943"/>
                  </a:ext>
                </a:extLst>
              </a:tr>
              <a:tr h="2562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all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0.713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8944878"/>
                  </a:ext>
                </a:extLst>
              </a:tr>
              <a:tr h="2562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G_dot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0.831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924041"/>
                  </a:ext>
                </a:extLst>
              </a:tr>
              <a:tr h="2562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c_circle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0.533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9867047"/>
                  </a:ext>
                </a:extLst>
              </a:tr>
              <a:tr h="2562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c_curve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0.958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9865222"/>
                  </a:ext>
                </a:extLst>
              </a:tr>
              <a:tr h="2562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c_cut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0.838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2018232"/>
                  </a:ext>
                </a:extLst>
              </a:tr>
              <a:tr h="2562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c_diagonal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0.731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87188"/>
                  </a:ext>
                </a:extLst>
              </a:tr>
              <a:tr h="2562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c_empty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0.17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9895925"/>
                  </a:ext>
                </a:extLst>
              </a:tr>
              <a:tr h="2562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c_inner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0.604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967056"/>
                  </a:ext>
                </a:extLst>
              </a:tr>
              <a:tr h="2562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c_jut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0.966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8907917"/>
                  </a:ext>
                </a:extLst>
              </a:tr>
              <a:tr h="2562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c_thick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0.728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2371459"/>
                  </a:ext>
                </a:extLst>
              </a:tr>
              <a:tr h="2562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c_thin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0.995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9857919"/>
                  </a:ext>
                </a:extLst>
              </a:tr>
              <a:tr h="2562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curve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0.955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3281598"/>
                  </a:ext>
                </a:extLst>
              </a:tr>
              <a:tr h="2562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dot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0.307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0140622"/>
                  </a:ext>
                </a:extLst>
              </a:tr>
              <a:tr h="2562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scratch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0.65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544442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1055CA3-0B41-83E0-1912-3BD5054BAC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993965"/>
              </p:ext>
            </p:extLst>
          </p:nvPr>
        </p:nvGraphicFramePr>
        <p:xfrm>
          <a:off x="4988212" y="1753066"/>
          <a:ext cx="3390915" cy="7406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0305">
                  <a:extLst>
                    <a:ext uri="{9D8B030D-6E8A-4147-A177-3AD203B41FA5}">
                      <a16:colId xmlns:a16="http://schemas.microsoft.com/office/drawing/2014/main" val="3795682763"/>
                    </a:ext>
                  </a:extLst>
                </a:gridCol>
                <a:gridCol w="1130305">
                  <a:extLst>
                    <a:ext uri="{9D8B030D-6E8A-4147-A177-3AD203B41FA5}">
                      <a16:colId xmlns:a16="http://schemas.microsoft.com/office/drawing/2014/main" val="4081032588"/>
                    </a:ext>
                  </a:extLst>
                </a:gridCol>
                <a:gridCol w="1130305">
                  <a:extLst>
                    <a:ext uri="{9D8B030D-6E8A-4147-A177-3AD203B41FA5}">
                      <a16:colId xmlns:a16="http://schemas.microsoft.com/office/drawing/2014/main" val="3536322720"/>
                    </a:ext>
                  </a:extLst>
                </a:gridCol>
              </a:tblGrid>
              <a:tr h="452604"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BF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VALIDATION</a:t>
                      </a:r>
                    </a:p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mAP50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BF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TEST</a:t>
                      </a:r>
                    </a:p>
                    <a:p>
                      <a:pPr marL="0" marR="0" lvl="0" indent="0" algn="ctr" defTabSz="99569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mAP50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B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460959"/>
                  </a:ext>
                </a:extLst>
              </a:tr>
              <a:tr h="2880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all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80.66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84.81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1775586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CA435F1C-D34E-7CF4-22BC-915481DE20A5}"/>
              </a:ext>
            </a:extLst>
          </p:cNvPr>
          <p:cNvSpPr/>
          <p:nvPr/>
        </p:nvSpPr>
        <p:spPr>
          <a:xfrm>
            <a:off x="530258" y="2473146"/>
            <a:ext cx="2279452" cy="3805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240ECE-6FDF-BFAE-98CF-23A2B607084B}"/>
              </a:ext>
            </a:extLst>
          </p:cNvPr>
          <p:cNvSpPr/>
          <p:nvPr/>
        </p:nvSpPr>
        <p:spPr>
          <a:xfrm>
            <a:off x="4979787" y="2185114"/>
            <a:ext cx="3399340" cy="2880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2DDBE6-A90A-1A62-A8B3-721E67510D1C}"/>
              </a:ext>
            </a:extLst>
          </p:cNvPr>
          <p:cNvSpPr/>
          <p:nvPr/>
        </p:nvSpPr>
        <p:spPr>
          <a:xfrm>
            <a:off x="9452707" y="2343150"/>
            <a:ext cx="1937677" cy="2290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6FE0130-E938-B7F0-8F5C-1B2890EA06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048417"/>
              </p:ext>
            </p:extLst>
          </p:nvPr>
        </p:nvGraphicFramePr>
        <p:xfrm>
          <a:off x="4976365" y="2762758"/>
          <a:ext cx="3390915" cy="36193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0305">
                  <a:extLst>
                    <a:ext uri="{9D8B030D-6E8A-4147-A177-3AD203B41FA5}">
                      <a16:colId xmlns:a16="http://schemas.microsoft.com/office/drawing/2014/main" val="1319992577"/>
                    </a:ext>
                  </a:extLst>
                </a:gridCol>
                <a:gridCol w="1130305">
                  <a:extLst>
                    <a:ext uri="{9D8B030D-6E8A-4147-A177-3AD203B41FA5}">
                      <a16:colId xmlns:a16="http://schemas.microsoft.com/office/drawing/2014/main" val="1112134877"/>
                    </a:ext>
                  </a:extLst>
                </a:gridCol>
                <a:gridCol w="1130305">
                  <a:extLst>
                    <a:ext uri="{9D8B030D-6E8A-4147-A177-3AD203B41FA5}">
                      <a16:colId xmlns:a16="http://schemas.microsoft.com/office/drawing/2014/main" val="3535955855"/>
                    </a:ext>
                  </a:extLst>
                </a:gridCol>
              </a:tblGrid>
              <a:tr h="2585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Class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VALIDATION AP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TEST AP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091396"/>
                  </a:ext>
                </a:extLst>
              </a:tr>
              <a:tr h="2585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c_circle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58.63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73.81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7831228"/>
                  </a:ext>
                </a:extLst>
              </a:tr>
              <a:tr h="2585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c_curve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69.61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70.96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9749108"/>
                  </a:ext>
                </a:extLst>
              </a:tr>
              <a:tr h="2585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c_cut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65.61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u="none" strike="noStrike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66.45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4938902"/>
                  </a:ext>
                </a:extLst>
              </a:tr>
              <a:tr h="2585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c_diagonal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60.78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63.95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5472577"/>
                  </a:ext>
                </a:extLst>
              </a:tr>
              <a:tr h="2585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c_empty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62.09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u="none" strike="noStrike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90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020995"/>
                  </a:ext>
                </a:extLst>
              </a:tr>
              <a:tr h="2585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c_inner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87.52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65.28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4033943"/>
                  </a:ext>
                </a:extLst>
              </a:tr>
              <a:tr h="2585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c_jut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57.84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67.27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142584"/>
                  </a:ext>
                </a:extLst>
              </a:tr>
              <a:tr h="2585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c_thick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62.04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u="none" strike="noStrike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64.04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2175252"/>
                  </a:ext>
                </a:extLst>
              </a:tr>
              <a:tr h="2585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c_thin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75.39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85.54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9370685"/>
                  </a:ext>
                </a:extLst>
              </a:tr>
              <a:tr h="2585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G_dot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62.7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56.25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8401672"/>
                  </a:ext>
                </a:extLst>
              </a:tr>
              <a:tr h="2585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curve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59.5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58.02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5283209"/>
                  </a:ext>
                </a:extLst>
              </a:tr>
              <a:tr h="2585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dot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8.25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9.51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2224634"/>
                  </a:ext>
                </a:extLst>
              </a:tr>
              <a:tr h="2585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scratch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47.46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49.55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51538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6227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02BCF02-EAFA-A1CD-DD3A-A93BAF6EF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21C45AA3-8C65-0546-3B73-757521406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/>
          <a:lstStyle/>
          <a:p>
            <a:r>
              <a:rPr lang="ko-KR" altLang="en-US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전처리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– </a:t>
            </a:r>
            <a:r>
              <a:rPr lang="ko-KR" altLang="en-US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클래스 재정의</a:t>
            </a:r>
            <a:endParaRPr lang="ko-KR" altLang="en-US" sz="10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278B881-5EF6-0499-101F-0E8D78E32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174522"/>
              </p:ext>
            </p:extLst>
          </p:nvPr>
        </p:nvGraphicFramePr>
        <p:xfrm>
          <a:off x="658603" y="2396421"/>
          <a:ext cx="1512168" cy="27080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3459415380"/>
                    </a:ext>
                  </a:extLst>
                </a:gridCol>
              </a:tblGrid>
              <a:tr h="451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G_dot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4261703"/>
                  </a:ext>
                </a:extLst>
              </a:tr>
              <a:tr h="451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Curve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0293983"/>
                  </a:ext>
                </a:extLst>
              </a:tr>
              <a:tr h="451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Damage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3332724"/>
                  </a:ext>
                </a:extLst>
              </a:tr>
              <a:tr h="451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Dot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0196542"/>
                  </a:ext>
                </a:extLst>
              </a:tr>
              <a:tr h="451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Mist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440948"/>
                  </a:ext>
                </a:extLst>
              </a:tr>
              <a:tr h="451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Scratch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869687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6F5BAF93-99FC-535A-CC64-E38B697CDE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02486"/>
              </p:ext>
            </p:extLst>
          </p:nvPr>
        </p:nvGraphicFramePr>
        <p:xfrm>
          <a:off x="3358902" y="3017046"/>
          <a:ext cx="1512168" cy="18053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2880722484"/>
                    </a:ext>
                  </a:extLst>
                </a:gridCol>
              </a:tblGrid>
              <a:tr h="451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G_dot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3177079"/>
                  </a:ext>
                </a:extLst>
              </a:tr>
              <a:tr h="451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Curve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6580055"/>
                  </a:ext>
                </a:extLst>
              </a:tr>
              <a:tr h="4513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Scratch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489100"/>
                  </a:ext>
                </a:extLst>
              </a:tr>
              <a:tr h="451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Dot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1505187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C1BAE111-0E81-6C13-648D-A967B0CC2B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138280"/>
              </p:ext>
            </p:extLst>
          </p:nvPr>
        </p:nvGraphicFramePr>
        <p:xfrm>
          <a:off x="6239222" y="1989634"/>
          <a:ext cx="1512168" cy="39044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1531884876"/>
                    </a:ext>
                  </a:extLst>
                </a:gridCol>
              </a:tblGrid>
              <a:tr h="3253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G_dot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8248064"/>
                  </a:ext>
                </a:extLst>
              </a:tr>
              <a:tr h="3253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Curve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1923294"/>
                  </a:ext>
                </a:extLst>
              </a:tr>
              <a:tr h="3253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Dot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0443057"/>
                  </a:ext>
                </a:extLst>
              </a:tr>
              <a:tr h="3253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Scratch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397003"/>
                  </a:ext>
                </a:extLst>
              </a:tr>
              <a:tr h="3253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c_circle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8439565"/>
                  </a:ext>
                </a:extLst>
              </a:tr>
              <a:tr h="3253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c_curve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9768016"/>
                  </a:ext>
                </a:extLst>
              </a:tr>
              <a:tr h="3253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c_diagonal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3429931"/>
                  </a:ext>
                </a:extLst>
              </a:tr>
              <a:tr h="3253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c_empty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463424"/>
                  </a:ext>
                </a:extLst>
              </a:tr>
              <a:tr h="3253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c_inner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694727"/>
                  </a:ext>
                </a:extLst>
              </a:tr>
              <a:tr h="3253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c_jut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275321"/>
                  </a:ext>
                </a:extLst>
              </a:tr>
              <a:tr h="3253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c_thick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028430"/>
                  </a:ext>
                </a:extLst>
              </a:tr>
              <a:tr h="3253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c_thin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555622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8D46BCC1-4D9B-8551-E490-789FEDC69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950870"/>
              </p:ext>
            </p:extLst>
          </p:nvPr>
        </p:nvGraphicFramePr>
        <p:xfrm>
          <a:off x="9263558" y="1826947"/>
          <a:ext cx="1512168" cy="42298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2557509174"/>
                    </a:ext>
                  </a:extLst>
                </a:gridCol>
              </a:tblGrid>
              <a:tr h="3253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G_dot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579442"/>
                  </a:ext>
                </a:extLst>
              </a:tr>
              <a:tr h="3253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Curve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3021768"/>
                  </a:ext>
                </a:extLst>
              </a:tr>
              <a:tr h="3253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Dot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9514171"/>
                  </a:ext>
                </a:extLst>
              </a:tr>
              <a:tr h="3253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Scratch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5817780"/>
                  </a:ext>
                </a:extLst>
              </a:tr>
              <a:tr h="3253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c_circle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9881130"/>
                  </a:ext>
                </a:extLst>
              </a:tr>
              <a:tr h="3253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c_curve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112292"/>
                  </a:ext>
                </a:extLst>
              </a:tr>
              <a:tr h="3253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c_cut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4212997"/>
                  </a:ext>
                </a:extLst>
              </a:tr>
              <a:tr h="3253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c_diagonal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3086753"/>
                  </a:ext>
                </a:extLst>
              </a:tr>
              <a:tr h="3253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c_empty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751593"/>
                  </a:ext>
                </a:extLst>
              </a:tr>
              <a:tr h="3253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c_inner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46360"/>
                  </a:ext>
                </a:extLst>
              </a:tr>
              <a:tr h="3253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c_jut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874244"/>
                  </a:ext>
                </a:extLst>
              </a:tr>
              <a:tr h="3253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c_thick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005176"/>
                  </a:ext>
                </a:extLst>
              </a:tr>
              <a:tr h="3253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c_thin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36381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A0285B7-C56A-BBA5-885F-CEFBDB06323C}"/>
              </a:ext>
            </a:extLst>
          </p:cNvPr>
          <p:cNvSpPr txBox="1"/>
          <p:nvPr/>
        </p:nvSpPr>
        <p:spPr>
          <a:xfrm>
            <a:off x="766615" y="6190487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</a:t>
            </a:r>
            <a:r>
              <a:rPr lang="ko-KR" altLang="en-US" sz="18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</a:t>
            </a:r>
            <a:endParaRPr lang="ko-KR" altLang="en-US" sz="12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A0D63-9351-3B6A-A13F-1BDBE3817904}"/>
              </a:ext>
            </a:extLst>
          </p:cNvPr>
          <p:cNvSpPr txBox="1"/>
          <p:nvPr/>
        </p:nvSpPr>
        <p:spPr>
          <a:xfrm>
            <a:off x="3466914" y="6190487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</a:t>
            </a:r>
            <a:r>
              <a:rPr lang="ko-KR" altLang="en-US" sz="18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</a:t>
            </a:r>
            <a:endParaRPr lang="ko-KR" altLang="en-US" sz="12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C69DF166-A295-0344-E1DC-34F6E11F58B4}"/>
              </a:ext>
            </a:extLst>
          </p:cNvPr>
          <p:cNvSpPr/>
          <p:nvPr/>
        </p:nvSpPr>
        <p:spPr>
          <a:xfrm>
            <a:off x="4957632" y="3283199"/>
            <a:ext cx="1152128" cy="108012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회로 결함</a:t>
            </a:r>
            <a:endParaRPr lang="en-US" altLang="ko-KR" sz="11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클래스 추가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D3CCD3A0-EF74-95AC-9242-75DB673B750E}"/>
              </a:ext>
            </a:extLst>
          </p:cNvPr>
          <p:cNvSpPr/>
          <p:nvPr/>
        </p:nvSpPr>
        <p:spPr>
          <a:xfrm>
            <a:off x="7909960" y="3390995"/>
            <a:ext cx="1152128" cy="108012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클래스</a:t>
            </a:r>
            <a:endParaRPr lang="en-US" altLang="ko-KR" sz="14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재정의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E7CBD51-C228-6720-A2BC-6344C3CB95A2}"/>
              </a:ext>
            </a:extLst>
          </p:cNvPr>
          <p:cNvGrpSpPr/>
          <p:nvPr/>
        </p:nvGrpSpPr>
        <p:grpSpPr>
          <a:xfrm>
            <a:off x="658603" y="3283199"/>
            <a:ext cx="2700299" cy="1370731"/>
            <a:chOff x="658603" y="3283199"/>
            <a:chExt cx="2700299" cy="1370731"/>
          </a:xfrm>
        </p:grpSpPr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682CA0F9-9471-D8D8-769D-0C92A757BB2A}"/>
                </a:ext>
              </a:extLst>
            </p:cNvPr>
            <p:cNvSpPr/>
            <p:nvPr/>
          </p:nvSpPr>
          <p:spPr>
            <a:xfrm>
              <a:off x="2206774" y="3283199"/>
              <a:ext cx="1152128" cy="108012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클래스 축소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E83C6AE5-130D-7BB6-1198-15656EA954AB}"/>
                </a:ext>
              </a:extLst>
            </p:cNvPr>
            <p:cNvCxnSpPr/>
            <p:nvPr/>
          </p:nvCxnSpPr>
          <p:spPr>
            <a:xfrm>
              <a:off x="658603" y="4221882"/>
              <a:ext cx="1512168" cy="43204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FE13E7D0-1FB5-0EFE-AF8A-4C36BB1E7B9A}"/>
                </a:ext>
              </a:extLst>
            </p:cNvPr>
            <p:cNvCxnSpPr/>
            <p:nvPr/>
          </p:nvCxnSpPr>
          <p:spPr>
            <a:xfrm>
              <a:off x="658603" y="3301741"/>
              <a:ext cx="1512168" cy="43204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B6B945F-5DAD-6030-BA16-37E63ACC24EE}"/>
              </a:ext>
            </a:extLst>
          </p:cNvPr>
          <p:cNvGrpSpPr/>
          <p:nvPr/>
        </p:nvGrpSpPr>
        <p:grpSpPr>
          <a:xfrm>
            <a:off x="6236320" y="3313216"/>
            <a:ext cx="1512168" cy="3219904"/>
            <a:chOff x="6236320" y="3313216"/>
            <a:chExt cx="1512168" cy="321990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7E8D8C8-315F-FCC3-AF8B-34233B69B929}"/>
                </a:ext>
              </a:extLst>
            </p:cNvPr>
            <p:cNvSpPr txBox="1"/>
            <p:nvPr/>
          </p:nvSpPr>
          <p:spPr>
            <a:xfrm>
              <a:off x="6347234" y="6163788"/>
              <a:ext cx="1296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12</a:t>
              </a:r>
              <a:r>
                <a:rPr lang="ko-KR" altLang="en-US" sz="18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개</a:t>
              </a:r>
              <a:endParaRPr lang="ko-KR" altLang="en-US" sz="1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C9CC936-38C6-CE66-0E68-B1A48A35E6F0}"/>
                </a:ext>
              </a:extLst>
            </p:cNvPr>
            <p:cNvSpPr/>
            <p:nvPr/>
          </p:nvSpPr>
          <p:spPr>
            <a:xfrm>
              <a:off x="6236320" y="3313216"/>
              <a:ext cx="1512168" cy="258089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AB306F7-0B70-9D78-A749-13F0B1C0C994}"/>
              </a:ext>
            </a:extLst>
          </p:cNvPr>
          <p:cNvGrpSpPr/>
          <p:nvPr/>
        </p:nvGrpSpPr>
        <p:grpSpPr>
          <a:xfrm>
            <a:off x="7681623" y="5876776"/>
            <a:ext cx="338865" cy="360040"/>
            <a:chOff x="5663158" y="5049974"/>
            <a:chExt cx="338865" cy="360040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4691D48-EB34-3693-8043-2EED413FA950}"/>
                </a:ext>
              </a:extLst>
            </p:cNvPr>
            <p:cNvCxnSpPr/>
            <p:nvPr/>
          </p:nvCxnSpPr>
          <p:spPr>
            <a:xfrm>
              <a:off x="5832591" y="5049974"/>
              <a:ext cx="0" cy="36004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B97EC17-2738-EFCD-2182-1C238C0232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63158" y="5229994"/>
              <a:ext cx="338865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DB29EFA-5271-B31E-A122-68876FB36439}"/>
              </a:ext>
            </a:extLst>
          </p:cNvPr>
          <p:cNvGrpSpPr/>
          <p:nvPr/>
        </p:nvGrpSpPr>
        <p:grpSpPr>
          <a:xfrm>
            <a:off x="9260656" y="3789834"/>
            <a:ext cx="1512168" cy="3046984"/>
            <a:chOff x="9260656" y="3789834"/>
            <a:chExt cx="1512168" cy="304698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202524-3F5C-D44C-82DC-0CC8E0284A32}"/>
                </a:ext>
              </a:extLst>
            </p:cNvPr>
            <p:cNvSpPr txBox="1"/>
            <p:nvPr/>
          </p:nvSpPr>
          <p:spPr>
            <a:xfrm>
              <a:off x="9371570" y="6190487"/>
              <a:ext cx="12961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13</a:t>
              </a:r>
              <a:r>
                <a:rPr lang="ko-KR" altLang="en-US" sz="18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개</a:t>
              </a:r>
              <a:endParaRPr lang="en-US" altLang="ko-KR" sz="18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algn="ctr"/>
              <a:r>
                <a:rPr lang="ko-KR" altLang="en-US" sz="18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최종</a:t>
              </a:r>
              <a:endParaRPr lang="ko-KR" altLang="en-US" sz="1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58915B1-6DA7-965D-6598-7265E30C8570}"/>
                </a:ext>
              </a:extLst>
            </p:cNvPr>
            <p:cNvSpPr/>
            <p:nvPr/>
          </p:nvSpPr>
          <p:spPr>
            <a:xfrm>
              <a:off x="9260656" y="3789834"/>
              <a:ext cx="1512168" cy="32304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4ABF712-3D99-8120-9B28-89D04675A194}"/>
              </a:ext>
            </a:extLst>
          </p:cNvPr>
          <p:cNvGrpSpPr/>
          <p:nvPr/>
        </p:nvGrpSpPr>
        <p:grpSpPr>
          <a:xfrm>
            <a:off x="10971392" y="3757175"/>
            <a:ext cx="338865" cy="360040"/>
            <a:chOff x="5663158" y="5049974"/>
            <a:chExt cx="338865" cy="360040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6A39C2F-D82A-FEF8-80E3-5BF98024B468}"/>
                </a:ext>
              </a:extLst>
            </p:cNvPr>
            <p:cNvCxnSpPr/>
            <p:nvPr/>
          </p:nvCxnSpPr>
          <p:spPr>
            <a:xfrm>
              <a:off x="5832591" y="5049974"/>
              <a:ext cx="0" cy="36004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FA99D15-9AC0-A8DA-0654-3CCE24DFAF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63158" y="5229994"/>
              <a:ext cx="338865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484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02BCF02-EAFA-A1CD-DD3A-A93BAF6EF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870E380-0F54-E94F-79DD-6D7172F4B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/>
          <a:lstStyle/>
          <a:p>
            <a:r>
              <a:rPr lang="ko-KR" altLang="en-US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전처리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–  BOUNDING BOX </a:t>
            </a:r>
            <a:r>
              <a:rPr lang="ko-KR" altLang="en-US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재조정 </a:t>
            </a:r>
            <a:endParaRPr lang="ko-KR" altLang="en-US" sz="10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EEB01B-1740-A6E0-F1E9-B18FEFDBA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82" y="1328858"/>
            <a:ext cx="1783939" cy="10984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FA1672A-8437-F733-C467-46313E43C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678" y="1328858"/>
            <a:ext cx="1721618" cy="10984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596C43A-E1AB-22E8-AE35-1CB7460BDA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280" r="14251"/>
          <a:stretch/>
        </p:blipFill>
        <p:spPr>
          <a:xfrm>
            <a:off x="6510993" y="4077866"/>
            <a:ext cx="1224136" cy="19335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99AAC2B-E899-3E1B-BE95-61746DA488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674" r="18589"/>
          <a:stretch/>
        </p:blipFill>
        <p:spPr>
          <a:xfrm>
            <a:off x="8643607" y="4077866"/>
            <a:ext cx="1224136" cy="193279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9171D0B-7331-DC84-0813-48DD6FEDC4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1190" y="1352677"/>
            <a:ext cx="1783939" cy="221904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B7A3025-D75F-8181-8AFE-12EF9A292E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8187" y="1341562"/>
            <a:ext cx="1870306" cy="221904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5683DB1-4701-F8ED-0365-4FE405CE74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047" y="2884308"/>
            <a:ext cx="1654474" cy="349781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F32AC97-E233-E652-9D10-2842617F37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87625" y="2884308"/>
            <a:ext cx="1714911" cy="349781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606B02E-2AE4-2C2C-5C9A-C54F02C4C121}"/>
              </a:ext>
            </a:extLst>
          </p:cNvPr>
          <p:cNvSpPr txBox="1"/>
          <p:nvPr/>
        </p:nvSpPr>
        <p:spPr>
          <a:xfrm>
            <a:off x="888641" y="2427266"/>
            <a:ext cx="339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박스 여백 추가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8248B6-3951-DEC8-7528-E1A7BFDE2F7F}"/>
              </a:ext>
            </a:extLst>
          </p:cNvPr>
          <p:cNvSpPr txBox="1"/>
          <p:nvPr/>
        </p:nvSpPr>
        <p:spPr>
          <a:xfrm>
            <a:off x="862630" y="6388844"/>
            <a:ext cx="339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배경 →</a:t>
            </a:r>
            <a:r>
              <a:rPr lang="en-US" altLang="ko-KR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회로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8F0F43-1B10-D2CE-8DD5-067767C71D1A}"/>
              </a:ext>
            </a:extLst>
          </p:cNvPr>
          <p:cNvSpPr txBox="1"/>
          <p:nvPr/>
        </p:nvSpPr>
        <p:spPr>
          <a:xfrm>
            <a:off x="6484514" y="3568566"/>
            <a:ext cx="339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박스 형식 →</a:t>
            </a:r>
            <a:r>
              <a:rPr lang="en-US" altLang="ko-KR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테두리 형식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A210F5-E102-1129-ADD5-49CE3E2D660B}"/>
              </a:ext>
            </a:extLst>
          </p:cNvPr>
          <p:cNvSpPr txBox="1"/>
          <p:nvPr/>
        </p:nvSpPr>
        <p:spPr>
          <a:xfrm>
            <a:off x="6519947" y="6019512"/>
            <a:ext cx="339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겹치는 박스 재조정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6F73CC1A-D305-3229-99A8-74D1A19EB666}"/>
              </a:ext>
            </a:extLst>
          </p:cNvPr>
          <p:cNvSpPr/>
          <p:nvPr/>
        </p:nvSpPr>
        <p:spPr>
          <a:xfrm>
            <a:off x="2327619" y="1647229"/>
            <a:ext cx="512961" cy="46166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51E56AC-41EB-3BBA-871D-ED4F103C85EA}"/>
              </a:ext>
            </a:extLst>
          </p:cNvPr>
          <p:cNvSpPr/>
          <p:nvPr/>
        </p:nvSpPr>
        <p:spPr>
          <a:xfrm>
            <a:off x="2301608" y="4400844"/>
            <a:ext cx="512961" cy="46166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38310EB-F229-C6C3-CD53-6CEE8856AD09}"/>
              </a:ext>
            </a:extLst>
          </p:cNvPr>
          <p:cNvSpPr/>
          <p:nvPr/>
        </p:nvSpPr>
        <p:spPr>
          <a:xfrm>
            <a:off x="7923492" y="2231367"/>
            <a:ext cx="512961" cy="46166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0B7D0F6C-02E7-35C6-5D80-558A670095EC}"/>
              </a:ext>
            </a:extLst>
          </p:cNvPr>
          <p:cNvSpPr/>
          <p:nvPr/>
        </p:nvSpPr>
        <p:spPr>
          <a:xfrm>
            <a:off x="7958509" y="4813432"/>
            <a:ext cx="512961" cy="46166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7942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02BCF02-EAFA-A1CD-DD3A-A93BAF6EF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558C33A-2B8B-D163-960F-96574CDEE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/>
          <a:lstStyle/>
          <a:p>
            <a:r>
              <a:rPr lang="ko-KR" altLang="en-US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전처리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– </a:t>
            </a:r>
            <a:r>
              <a:rPr lang="ko-KR" altLang="en-US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데이터 증식</a:t>
            </a:r>
            <a:r>
              <a:rPr lang="en-US" altLang="ko-KR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1</a:t>
            </a:r>
            <a:endParaRPr lang="ko-KR" altLang="en-US" sz="10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86DC966-F206-E529-7E8B-5E0A1E808F30}"/>
              </a:ext>
            </a:extLst>
          </p:cNvPr>
          <p:cNvGrpSpPr/>
          <p:nvPr/>
        </p:nvGrpSpPr>
        <p:grpSpPr>
          <a:xfrm>
            <a:off x="30915" y="2785142"/>
            <a:ext cx="6763239" cy="2805481"/>
            <a:chOff x="120910" y="1281677"/>
            <a:chExt cx="6763239" cy="28054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566A2B8-0FE0-9063-23E9-005E7609EC3C}"/>
                </a:ext>
              </a:extLst>
            </p:cNvPr>
            <p:cNvSpPr txBox="1"/>
            <p:nvPr/>
          </p:nvSpPr>
          <p:spPr>
            <a:xfrm>
              <a:off x="4143828" y="3717826"/>
              <a:ext cx="1301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8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결함 요소들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2DE7650-7365-BB6C-9907-845F9C25F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910" y="1281677"/>
              <a:ext cx="2272018" cy="2272018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20C47BC-FA74-F5CE-A3AF-4A1991A95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6708" y="1281677"/>
              <a:ext cx="1112239" cy="231570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228A166-2C41-3B97-CB99-051DD8213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00409" y="1602303"/>
              <a:ext cx="1217591" cy="1650007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E1BD82F-9DD8-BB73-AF1E-3085A6B41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60375" y="1926347"/>
              <a:ext cx="1423774" cy="100191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B78DDDE-9E84-6367-E014-35BB3E63CDDC}"/>
                </a:ext>
              </a:extLst>
            </p:cNvPr>
            <p:cNvSpPr txBox="1"/>
            <p:nvPr/>
          </p:nvSpPr>
          <p:spPr>
            <a:xfrm>
              <a:off x="952989" y="3606722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8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원본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D2DF7ED8-566A-9C2F-898D-F53E76E638DD}"/>
                </a:ext>
              </a:extLst>
            </p:cNvPr>
            <p:cNvCxnSpPr/>
            <p:nvPr/>
          </p:nvCxnSpPr>
          <p:spPr>
            <a:xfrm>
              <a:off x="2664239" y="2237666"/>
              <a:ext cx="0" cy="36004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098A9B4-4463-ADC0-410C-857BAD5194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4806" y="2417686"/>
              <a:ext cx="338865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841E9F1-5C2C-D46F-BE4F-E91593476FA4}"/>
              </a:ext>
            </a:extLst>
          </p:cNvPr>
          <p:cNvGrpSpPr/>
          <p:nvPr/>
        </p:nvGrpSpPr>
        <p:grpSpPr>
          <a:xfrm>
            <a:off x="608975" y="1794332"/>
            <a:ext cx="4851802" cy="4253638"/>
            <a:chOff x="637121" y="4055181"/>
            <a:chExt cx="4851802" cy="425363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752801B-C68B-6EFC-425F-96C033EB6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59339" y="4055181"/>
              <a:ext cx="3829584" cy="382637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AEB1B6A-FA05-E661-23C3-3708A8189909}"/>
                </a:ext>
              </a:extLst>
            </p:cNvPr>
            <p:cNvSpPr txBox="1"/>
            <p:nvPr/>
          </p:nvSpPr>
          <p:spPr>
            <a:xfrm>
              <a:off x="2797100" y="7939487"/>
              <a:ext cx="15135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8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합성된 이미지</a:t>
              </a:r>
            </a:p>
          </p:txBody>
        </p:sp>
        <p:sp>
          <p:nvSpPr>
            <p:cNvPr id="26" name="같음 기호 25">
              <a:extLst>
                <a:ext uri="{FF2B5EF4-FFF2-40B4-BE49-F238E27FC236}">
                  <a16:creationId xmlns:a16="http://schemas.microsoft.com/office/drawing/2014/main" id="{E0A725D4-32C7-D836-D103-684F7712D11A}"/>
                </a:ext>
              </a:extLst>
            </p:cNvPr>
            <p:cNvSpPr/>
            <p:nvPr/>
          </p:nvSpPr>
          <p:spPr>
            <a:xfrm>
              <a:off x="637121" y="5647778"/>
              <a:ext cx="750907" cy="600726"/>
            </a:xfrm>
            <a:prstGeom prst="mathEqual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1CCB3CB-A23D-C5D2-1D73-18A7B4A5F6CA}"/>
              </a:ext>
            </a:extLst>
          </p:cNvPr>
          <p:cNvGrpSpPr/>
          <p:nvPr/>
        </p:nvGrpSpPr>
        <p:grpSpPr>
          <a:xfrm>
            <a:off x="6023198" y="2602628"/>
            <a:ext cx="5357872" cy="2637045"/>
            <a:chOff x="6472583" y="2908088"/>
            <a:chExt cx="5357872" cy="263704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BE3B46D-0583-BB21-FAF1-0D1EB46F1C2B}"/>
                </a:ext>
              </a:extLst>
            </p:cNvPr>
            <p:cNvSpPr txBox="1"/>
            <p:nvPr/>
          </p:nvSpPr>
          <p:spPr>
            <a:xfrm>
              <a:off x="8349369" y="4837247"/>
              <a:ext cx="3132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이후 </a:t>
              </a:r>
              <a:r>
                <a:rPr lang="en-US" altLang="ko-KR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ROBOFLOW </a:t>
              </a:r>
              <a:r>
                <a:rPr lang="ko-KR" altLang="en-US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활용하여</a:t>
              </a:r>
              <a:endPara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algn="ctr"/>
              <a:r>
                <a:rPr lang="en-US" altLang="ko-KR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</a:t>
              </a:r>
              <a:r>
                <a:rPr lang="ko-KR" altLang="en-US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배 증식</a:t>
              </a:r>
              <a:r>
                <a:rPr lang="en-US" altLang="ko-KR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(</a:t>
              </a:r>
              <a:r>
                <a:rPr lang="ko-KR" altLang="en-US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뒤집기</a:t>
              </a:r>
              <a:r>
                <a:rPr lang="en-US" altLang="ko-KR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회전</a:t>
              </a:r>
              <a:r>
                <a:rPr lang="en-US" altLang="ko-KR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)</a:t>
              </a:r>
              <a:endPara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6987A99-CE50-161C-14DA-BDA32346D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00871" y="2908088"/>
              <a:ext cx="3829584" cy="161947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9" name="화살표: 오른쪽 28">
              <a:extLst>
                <a:ext uri="{FF2B5EF4-FFF2-40B4-BE49-F238E27FC236}">
                  <a16:creationId xmlns:a16="http://schemas.microsoft.com/office/drawing/2014/main" id="{984268CA-2B73-B6B3-912C-C7D9683A8246}"/>
                </a:ext>
              </a:extLst>
            </p:cNvPr>
            <p:cNvSpPr/>
            <p:nvPr/>
          </p:nvSpPr>
          <p:spPr>
            <a:xfrm>
              <a:off x="6472583" y="3560939"/>
              <a:ext cx="1031238" cy="954838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/>
                <a:t>TRAIN</a:t>
              </a:r>
            </a:p>
            <a:p>
              <a:pPr algn="ctr"/>
              <a:r>
                <a:rPr lang="ko-KR" altLang="en-US" sz="1400" b="1" dirty="0"/>
                <a:t>추가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271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02BCF02-EAFA-A1CD-DD3A-A93BAF6EF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58559BD6-9ED5-712D-E4C0-C12C5A75C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/>
          <a:lstStyle/>
          <a:p>
            <a:r>
              <a:rPr lang="ko-KR" altLang="en-US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전처리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– </a:t>
            </a:r>
            <a:r>
              <a:rPr lang="ko-KR" altLang="en-US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데이터 증식</a:t>
            </a:r>
            <a:r>
              <a:rPr lang="en-US" altLang="ko-KR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2</a:t>
            </a:r>
            <a:endParaRPr lang="ko-KR" altLang="en-US" sz="10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EAF82E-7DA5-8E92-D3E1-1615A6500B3A}"/>
              </a:ext>
            </a:extLst>
          </p:cNvPr>
          <p:cNvSpPr txBox="1"/>
          <p:nvPr/>
        </p:nvSpPr>
        <p:spPr>
          <a:xfrm>
            <a:off x="637612" y="5825150"/>
            <a:ext cx="1778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“</a:t>
            </a:r>
            <a:r>
              <a:rPr lang="en-US" altLang="ko-KR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C_circle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”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원본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4A7825-CC4E-2464-4DE5-B8A9CA3E2C19}"/>
              </a:ext>
            </a:extLst>
          </p:cNvPr>
          <p:cNvSpPr txBox="1"/>
          <p:nvPr/>
        </p:nvSpPr>
        <p:spPr>
          <a:xfrm>
            <a:off x="4268900" y="5400681"/>
            <a:ext cx="19383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OpenCV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활용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채색 변환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각 회로 클래스별 증식</a:t>
            </a: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9" name="그림 8" descr="스크린샷, 직사각형, 텍스트, 디자인이(가) 표시된 사진&#10;&#10;자동 생성된 설명">
            <a:extLst>
              <a:ext uri="{FF2B5EF4-FFF2-40B4-BE49-F238E27FC236}">
                <a16:creationId xmlns:a16="http://schemas.microsoft.com/office/drawing/2014/main" id="{052EC4D0-7CE4-734C-5556-79830C4A41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42" y="2493690"/>
            <a:ext cx="3072325" cy="3069754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C4AA92C4-924C-4813-D20C-6A695D2E5288}"/>
              </a:ext>
            </a:extLst>
          </p:cNvPr>
          <p:cNvGrpSpPr/>
          <p:nvPr/>
        </p:nvGrpSpPr>
        <p:grpSpPr>
          <a:xfrm>
            <a:off x="3430910" y="2727472"/>
            <a:ext cx="3614335" cy="2465637"/>
            <a:chOff x="3225912" y="2795748"/>
            <a:chExt cx="3614335" cy="246563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CDD549A-E473-E7C9-0EE9-9C39305E5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25912" y="2795748"/>
              <a:ext cx="3614335" cy="246563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91BD2B0-0403-65CB-CFAD-6C287167C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64393" y="3960442"/>
              <a:ext cx="3537371" cy="189432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20C5886-424A-524D-16E1-8C3F6BB5C55F}"/>
              </a:ext>
            </a:extLst>
          </p:cNvPr>
          <p:cNvGrpSpPr/>
          <p:nvPr/>
        </p:nvGrpSpPr>
        <p:grpSpPr>
          <a:xfrm>
            <a:off x="7140053" y="2763075"/>
            <a:ext cx="4953620" cy="2714650"/>
            <a:chOff x="6876835" y="2908088"/>
            <a:chExt cx="4953620" cy="27146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40D75A-0C42-16AE-20A0-0DEC56E8BDD2}"/>
                </a:ext>
              </a:extLst>
            </p:cNvPr>
            <p:cNvSpPr txBox="1"/>
            <p:nvPr/>
          </p:nvSpPr>
          <p:spPr>
            <a:xfrm>
              <a:off x="8349369" y="4914852"/>
              <a:ext cx="3132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이후 </a:t>
              </a:r>
              <a:r>
                <a:rPr lang="en-US" altLang="ko-KR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ROBOFLOW </a:t>
              </a:r>
              <a:r>
                <a:rPr lang="ko-KR" altLang="en-US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활용하여</a:t>
              </a:r>
              <a:endPara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algn="ctr"/>
              <a:r>
                <a:rPr lang="en-US" altLang="ko-KR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</a:t>
              </a:r>
              <a:r>
                <a:rPr lang="ko-KR" altLang="en-US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배 증식</a:t>
              </a:r>
              <a:r>
                <a:rPr lang="en-US" altLang="ko-KR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(</a:t>
              </a:r>
              <a:r>
                <a:rPr lang="ko-KR" altLang="en-US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뒤집기</a:t>
              </a:r>
              <a:r>
                <a:rPr lang="en-US" altLang="ko-KR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회전</a:t>
              </a:r>
              <a:r>
                <a:rPr lang="en-US" altLang="ko-KR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)</a:t>
              </a:r>
              <a:endPara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9620CBA-B82F-EB2B-E689-82FAA6D2F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00871" y="2908088"/>
              <a:ext cx="3829584" cy="161947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8B67D4E2-11D9-11EC-D7DD-4E727A0D2638}"/>
                </a:ext>
              </a:extLst>
            </p:cNvPr>
            <p:cNvSpPr/>
            <p:nvPr/>
          </p:nvSpPr>
          <p:spPr>
            <a:xfrm>
              <a:off x="6876835" y="3560939"/>
              <a:ext cx="1031238" cy="954838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/>
                <a:t>TRAIN</a:t>
              </a:r>
            </a:p>
            <a:p>
              <a:pPr algn="ctr"/>
              <a:r>
                <a:rPr lang="ko-KR" altLang="en-US" sz="1400" b="1" dirty="0"/>
                <a:t>추가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387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02BCF02-EAFA-A1CD-DD3A-A93BAF6EF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AB25AC1A-0DE5-9A54-BDD1-5ECF2B057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/>
          <a:lstStyle/>
          <a:p>
            <a:r>
              <a:rPr lang="ko-KR" altLang="en-US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전처리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이후 데이터 변화</a:t>
            </a:r>
            <a:endParaRPr lang="ko-KR" altLang="en-US" sz="10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B6EE6D4-9B03-E383-37BE-CD48FA8024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562880"/>
              </p:ext>
            </p:extLst>
          </p:nvPr>
        </p:nvGraphicFramePr>
        <p:xfrm>
          <a:off x="321601" y="2493690"/>
          <a:ext cx="6264696" cy="29232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66174">
                  <a:extLst>
                    <a:ext uri="{9D8B030D-6E8A-4147-A177-3AD203B41FA5}">
                      <a16:colId xmlns:a16="http://schemas.microsoft.com/office/drawing/2014/main" val="1388461436"/>
                    </a:ext>
                  </a:extLst>
                </a:gridCol>
                <a:gridCol w="1566174">
                  <a:extLst>
                    <a:ext uri="{9D8B030D-6E8A-4147-A177-3AD203B41FA5}">
                      <a16:colId xmlns:a16="http://schemas.microsoft.com/office/drawing/2014/main" val="3713055224"/>
                    </a:ext>
                  </a:extLst>
                </a:gridCol>
                <a:gridCol w="1566174">
                  <a:extLst>
                    <a:ext uri="{9D8B030D-6E8A-4147-A177-3AD203B41FA5}">
                      <a16:colId xmlns:a16="http://schemas.microsoft.com/office/drawing/2014/main" val="335239184"/>
                    </a:ext>
                  </a:extLst>
                </a:gridCol>
                <a:gridCol w="1566174">
                  <a:extLst>
                    <a:ext uri="{9D8B030D-6E8A-4147-A177-3AD203B41FA5}">
                      <a16:colId xmlns:a16="http://schemas.microsoft.com/office/drawing/2014/main" val="2554091419"/>
                    </a:ext>
                  </a:extLst>
                </a:gridCol>
              </a:tblGrid>
              <a:tr h="1006441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BF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전처리</a:t>
                      </a:r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전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BF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전처리</a:t>
                      </a:r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후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BF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증식 후</a:t>
                      </a:r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</a:t>
                      </a:r>
                      <a:r>
                        <a:rPr lang="en-US" altLang="ko-KR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roboflow</a:t>
                      </a:r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B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278081"/>
                  </a:ext>
                </a:extLst>
              </a:tr>
              <a:tr h="95842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데이터 수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337</a:t>
                      </a: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장</a:t>
                      </a:r>
                      <a:endParaRPr lang="en-US" altLang="ko-KR" sz="1800" b="1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613</a:t>
                      </a: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장</a:t>
                      </a:r>
                      <a:endParaRPr lang="en-US" altLang="ko-KR" sz="1800" b="1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1,464</a:t>
                      </a: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장</a:t>
                      </a:r>
                      <a:endParaRPr lang="en-US" altLang="ko-KR" sz="1800" b="1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5863343"/>
                  </a:ext>
                </a:extLst>
              </a:tr>
              <a:tr h="9584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Class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6</a:t>
                      </a: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개</a:t>
                      </a:r>
                      <a:endParaRPr lang="en-US" altLang="ko-KR" sz="1800" b="1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13</a:t>
                      </a: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개</a:t>
                      </a:r>
                      <a:endParaRPr lang="en-US" altLang="ko-KR" sz="1800" b="1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13</a:t>
                      </a: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개</a:t>
                      </a:r>
                      <a:endParaRPr lang="en-US" altLang="ko-KR" sz="1800" b="1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3325044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01F49AF-3396-1DDF-4359-A7ACC70CD2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692603"/>
              </p:ext>
            </p:extLst>
          </p:nvPr>
        </p:nvGraphicFramePr>
        <p:xfrm>
          <a:off x="7607374" y="2845704"/>
          <a:ext cx="3744416" cy="22192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val="1388461436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554091419"/>
                    </a:ext>
                  </a:extLst>
                </a:gridCol>
              </a:tblGrid>
              <a:tr h="560101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BF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증식 후</a:t>
                      </a:r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</a:t>
                      </a:r>
                      <a:r>
                        <a:rPr lang="en-US" altLang="ko-KR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roboflow</a:t>
                      </a:r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B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278081"/>
                  </a:ext>
                </a:extLst>
              </a:tr>
              <a:tr h="5333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TRAIN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1,289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장 </a:t>
                      </a:r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(88%)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5863343"/>
                  </a:ext>
                </a:extLst>
              </a:tr>
              <a:tr h="5333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VALIDATION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116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장 </a:t>
                      </a:r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(8%)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3325044"/>
                  </a:ext>
                </a:extLst>
              </a:tr>
              <a:tr h="5333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TEST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59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장 </a:t>
                      </a:r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(4%)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6941923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50C9A993-FBE0-94B4-1D14-986CBDD1210E}"/>
              </a:ext>
            </a:extLst>
          </p:cNvPr>
          <p:cNvGrpSpPr/>
          <p:nvPr/>
        </p:nvGrpSpPr>
        <p:grpSpPr>
          <a:xfrm>
            <a:off x="5015085" y="2493690"/>
            <a:ext cx="6336704" cy="2923294"/>
            <a:chOff x="5015085" y="2493690"/>
            <a:chExt cx="6336704" cy="292329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81174E3-1638-3920-5BAC-7195A7DD46B6}"/>
                </a:ext>
              </a:extLst>
            </p:cNvPr>
            <p:cNvSpPr/>
            <p:nvPr/>
          </p:nvSpPr>
          <p:spPr>
            <a:xfrm>
              <a:off x="5015085" y="2493690"/>
              <a:ext cx="1571211" cy="292329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9AAF987-BA89-9B18-FF6D-A32371252FC1}"/>
                </a:ext>
              </a:extLst>
            </p:cNvPr>
            <p:cNvSpPr/>
            <p:nvPr/>
          </p:nvSpPr>
          <p:spPr>
            <a:xfrm>
              <a:off x="7607373" y="2845704"/>
              <a:ext cx="3744416" cy="221926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1BB68F48-0DC5-813C-F3B6-35B1344BE4ED}"/>
                </a:ext>
              </a:extLst>
            </p:cNvPr>
            <p:cNvCxnSpPr/>
            <p:nvPr/>
          </p:nvCxnSpPr>
          <p:spPr>
            <a:xfrm>
              <a:off x="6586296" y="2493690"/>
              <a:ext cx="1021077" cy="352014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1EEE538-391A-B974-571A-2CF13EC09B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6295" y="5064969"/>
              <a:ext cx="1021078" cy="352014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391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02BCF02-EAFA-A1CD-DD3A-A93BAF6EF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18353B6-E2C0-BFF2-BFAB-F8BFE6EEA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/>
          <a:lstStyle/>
          <a:p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웹 구현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(DEMO) </a:t>
            </a:r>
            <a:r>
              <a:rPr lang="en-US" altLang="ko-KR" sz="2000" i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with GRADIO</a:t>
            </a:r>
            <a:endParaRPr lang="ko-KR" altLang="en-US" sz="1000" i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F3D7A83-4744-151D-AE08-865F7D075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2" y="1347345"/>
            <a:ext cx="12050807" cy="5344271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E9160609-8680-B677-7036-99231D33F8AD}"/>
              </a:ext>
            </a:extLst>
          </p:cNvPr>
          <p:cNvGrpSpPr/>
          <p:nvPr/>
        </p:nvGrpSpPr>
        <p:grpSpPr>
          <a:xfrm>
            <a:off x="982638" y="1315927"/>
            <a:ext cx="1584176" cy="468493"/>
            <a:chOff x="910630" y="1328855"/>
            <a:chExt cx="1584176" cy="468493"/>
          </a:xfrm>
        </p:grpSpPr>
        <p:sp>
          <p:nvSpPr>
            <p:cNvPr id="11" name="순서도: 연결자 10">
              <a:extLst>
                <a:ext uri="{FF2B5EF4-FFF2-40B4-BE49-F238E27FC236}">
                  <a16:creationId xmlns:a16="http://schemas.microsoft.com/office/drawing/2014/main" id="{656ECF6A-3677-D039-23C5-EF5C8232637E}"/>
                </a:ext>
              </a:extLst>
            </p:cNvPr>
            <p:cNvSpPr/>
            <p:nvPr/>
          </p:nvSpPr>
          <p:spPr>
            <a:xfrm>
              <a:off x="910630" y="1328855"/>
              <a:ext cx="468493" cy="468493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</a:t>
              </a:r>
              <a:endPara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3E6CADC-5D82-991D-9BF8-1C0BD2222E4D}"/>
                </a:ext>
              </a:extLst>
            </p:cNvPr>
            <p:cNvSpPr txBox="1"/>
            <p:nvPr/>
          </p:nvSpPr>
          <p:spPr>
            <a:xfrm>
              <a:off x="1315040" y="1424603"/>
              <a:ext cx="1179766" cy="27699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이미지 업로드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1FD4B4E-1D0D-D2C2-A788-C11E62B48A33}"/>
              </a:ext>
            </a:extLst>
          </p:cNvPr>
          <p:cNvGrpSpPr/>
          <p:nvPr/>
        </p:nvGrpSpPr>
        <p:grpSpPr>
          <a:xfrm>
            <a:off x="7152287" y="1261306"/>
            <a:ext cx="1679222" cy="468493"/>
            <a:chOff x="910630" y="1328855"/>
            <a:chExt cx="1679222" cy="468493"/>
          </a:xfrm>
        </p:grpSpPr>
        <p:sp>
          <p:nvSpPr>
            <p:cNvPr id="16" name="순서도: 연결자 15">
              <a:extLst>
                <a:ext uri="{FF2B5EF4-FFF2-40B4-BE49-F238E27FC236}">
                  <a16:creationId xmlns:a16="http://schemas.microsoft.com/office/drawing/2014/main" id="{7C50DD43-01FB-33F7-31A7-FA3DE2A42060}"/>
                </a:ext>
              </a:extLst>
            </p:cNvPr>
            <p:cNvSpPr/>
            <p:nvPr/>
          </p:nvSpPr>
          <p:spPr>
            <a:xfrm>
              <a:off x="910630" y="1328855"/>
              <a:ext cx="468493" cy="468493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</a:t>
              </a:r>
              <a:endPara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7880EB-033E-6000-CC50-9CFCC2F05F83}"/>
                </a:ext>
              </a:extLst>
            </p:cNvPr>
            <p:cNvSpPr txBox="1"/>
            <p:nvPr/>
          </p:nvSpPr>
          <p:spPr>
            <a:xfrm>
              <a:off x="1315039" y="1424603"/>
              <a:ext cx="1274813" cy="27699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원본 이미지 출력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1FD0618-1531-948A-9E2E-442B591C760D}"/>
              </a:ext>
            </a:extLst>
          </p:cNvPr>
          <p:cNvGrpSpPr/>
          <p:nvPr/>
        </p:nvGrpSpPr>
        <p:grpSpPr>
          <a:xfrm>
            <a:off x="1137320" y="4070431"/>
            <a:ext cx="2210798" cy="619944"/>
            <a:chOff x="1137320" y="4070431"/>
            <a:chExt cx="2210798" cy="619944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41CD8D4-EA4A-21D5-F5F9-8E241450EB7C}"/>
                </a:ext>
              </a:extLst>
            </p:cNvPr>
            <p:cNvGrpSpPr/>
            <p:nvPr/>
          </p:nvGrpSpPr>
          <p:grpSpPr>
            <a:xfrm>
              <a:off x="1137320" y="4221882"/>
              <a:ext cx="2005558" cy="468493"/>
              <a:chOff x="910630" y="1328855"/>
              <a:chExt cx="2005558" cy="468493"/>
            </a:xfrm>
          </p:grpSpPr>
          <p:sp>
            <p:nvSpPr>
              <p:cNvPr id="19" name="순서도: 연결자 18">
                <a:extLst>
                  <a:ext uri="{FF2B5EF4-FFF2-40B4-BE49-F238E27FC236}">
                    <a16:creationId xmlns:a16="http://schemas.microsoft.com/office/drawing/2014/main" id="{B425E023-F4F6-E5D4-F145-1B2569428A9F}"/>
                  </a:ext>
                </a:extLst>
              </p:cNvPr>
              <p:cNvSpPr/>
              <p:nvPr/>
            </p:nvSpPr>
            <p:spPr>
              <a:xfrm>
                <a:off x="910630" y="1328855"/>
                <a:ext cx="468493" cy="468493"/>
              </a:xfrm>
              <a:prstGeom prst="flowChartConnector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3</a:t>
                </a:r>
                <a:endParaRPr lang="ko-KR" altLang="en-US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850E37-A1FE-E49D-90DE-1FAC71F910FF}"/>
                  </a:ext>
                </a:extLst>
              </p:cNvPr>
              <p:cNvSpPr txBox="1"/>
              <p:nvPr/>
            </p:nvSpPr>
            <p:spPr>
              <a:xfrm>
                <a:off x="1315039" y="1424603"/>
                <a:ext cx="1601149" cy="276999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결함 </a:t>
                </a:r>
                <a:r>
                  <a:rPr lang="ko-KR" altLang="en-US" sz="1200" b="1">
                    <a:solidFill>
                      <a:schemeClr val="bg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탐지 이미지 </a:t>
                </a:r>
                <a:r>
                  <a:rPr lang="ko-KR" altLang="en-US" sz="1200" b="1" dirty="0">
                    <a:solidFill>
                      <a:schemeClr val="bg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출력</a:t>
                </a:r>
              </a:p>
            </p:txBody>
          </p:sp>
        </p:grp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BF9C4B21-8B5A-3EC2-29DD-602BBB854F48}"/>
                </a:ext>
              </a:extLst>
            </p:cNvPr>
            <p:cNvCxnSpPr/>
            <p:nvPr/>
          </p:nvCxnSpPr>
          <p:spPr>
            <a:xfrm flipH="1">
              <a:off x="2673331" y="4072208"/>
              <a:ext cx="143211" cy="24542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815C245-5F07-5700-95F7-9B47827D5F13}"/>
                </a:ext>
              </a:extLst>
            </p:cNvPr>
            <p:cNvSpPr txBox="1"/>
            <p:nvPr/>
          </p:nvSpPr>
          <p:spPr>
            <a:xfrm>
              <a:off x="2789953" y="4070431"/>
              <a:ext cx="5581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Click!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A492AD5-8287-6242-14E9-86B699EEB621}"/>
              </a:ext>
            </a:extLst>
          </p:cNvPr>
          <p:cNvGrpSpPr/>
          <p:nvPr/>
        </p:nvGrpSpPr>
        <p:grpSpPr>
          <a:xfrm>
            <a:off x="7145550" y="4070431"/>
            <a:ext cx="2176465" cy="619944"/>
            <a:chOff x="7145550" y="4070431"/>
            <a:chExt cx="2176465" cy="619944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FB38A1F4-81D0-008D-7C14-A1A7C51854EA}"/>
                </a:ext>
              </a:extLst>
            </p:cNvPr>
            <p:cNvGrpSpPr/>
            <p:nvPr/>
          </p:nvGrpSpPr>
          <p:grpSpPr>
            <a:xfrm>
              <a:off x="7145550" y="4221882"/>
              <a:ext cx="1679222" cy="468493"/>
              <a:chOff x="910630" y="1328855"/>
              <a:chExt cx="1679222" cy="468493"/>
            </a:xfrm>
          </p:grpSpPr>
          <p:sp>
            <p:nvSpPr>
              <p:cNvPr id="22" name="순서도: 연결자 21">
                <a:extLst>
                  <a:ext uri="{FF2B5EF4-FFF2-40B4-BE49-F238E27FC236}">
                    <a16:creationId xmlns:a16="http://schemas.microsoft.com/office/drawing/2014/main" id="{EECF80E9-5415-3930-E1B4-8BDCBA6D5705}"/>
                  </a:ext>
                </a:extLst>
              </p:cNvPr>
              <p:cNvSpPr/>
              <p:nvPr/>
            </p:nvSpPr>
            <p:spPr>
              <a:xfrm>
                <a:off x="910630" y="1328855"/>
                <a:ext cx="468493" cy="468493"/>
              </a:xfrm>
              <a:prstGeom prst="flowChartConnector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4</a:t>
                </a:r>
                <a:endParaRPr lang="ko-KR" altLang="en-US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65AFCAE-0A3B-4E94-4225-73B8F112BC0B}"/>
                  </a:ext>
                </a:extLst>
              </p:cNvPr>
              <p:cNvSpPr txBox="1"/>
              <p:nvPr/>
            </p:nvSpPr>
            <p:spPr>
              <a:xfrm>
                <a:off x="1315039" y="1424603"/>
                <a:ext cx="1274813" cy="276999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결함 정보 출력</a:t>
                </a:r>
              </a:p>
            </p:txBody>
          </p:sp>
        </p:grp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9A6D72FA-9195-3A98-64CA-CB96374CFDCD}"/>
                </a:ext>
              </a:extLst>
            </p:cNvPr>
            <p:cNvCxnSpPr/>
            <p:nvPr/>
          </p:nvCxnSpPr>
          <p:spPr>
            <a:xfrm flipH="1">
              <a:off x="8647228" y="4072208"/>
              <a:ext cx="143211" cy="24542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0BDB162-21D7-189A-CA21-C21535077991}"/>
                </a:ext>
              </a:extLst>
            </p:cNvPr>
            <p:cNvSpPr txBox="1"/>
            <p:nvPr/>
          </p:nvSpPr>
          <p:spPr>
            <a:xfrm>
              <a:off x="8763850" y="4070431"/>
              <a:ext cx="5581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Click!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431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02BCF02-EAFA-A1CD-DD3A-A93BAF6EF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18353B6-E2C0-BFF2-BFAB-F8BFE6EEA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/>
          <a:lstStyle/>
          <a:p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웹 구현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(DEMO) </a:t>
            </a:r>
            <a:r>
              <a:rPr lang="en-US" altLang="ko-KR" sz="2000" i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with GRADIO</a:t>
            </a:r>
            <a:endParaRPr lang="ko-KR" altLang="en-US" sz="1000" i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9" name="1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DD112B8E-0FE1-89B9-DEE6-FFBCA015FB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46734" y="1341562"/>
            <a:ext cx="8496944" cy="53814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37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3184414" y="2925738"/>
            <a:ext cx="5821584" cy="1368152"/>
          </a:xfrm>
        </p:spPr>
        <p:txBody>
          <a:bodyPr/>
          <a:lstStyle/>
          <a:p>
            <a:pPr algn="ctr"/>
            <a:r>
              <a:rPr lang="en-US" altLang="ko-KR" sz="54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Q&amp;A</a:t>
            </a:r>
            <a:endParaRPr lang="ko-KR" altLang="en-US" sz="54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C92817A-541B-90AE-B139-45D41D90A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744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3184414" y="2925738"/>
            <a:ext cx="5821584" cy="1368152"/>
          </a:xfrm>
        </p:spPr>
        <p:txBody>
          <a:bodyPr/>
          <a:lstStyle/>
          <a:p>
            <a:pPr algn="ctr"/>
            <a:r>
              <a:rPr lang="ko-KR" altLang="en-US" sz="54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감사합니다</a:t>
            </a:r>
            <a:r>
              <a:rPr lang="en-US" altLang="ko-KR" sz="54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  <a:endParaRPr lang="ko-KR" altLang="en-US" sz="54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C92817A-541B-90AE-B139-45D41D90A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4000" b="1" dirty="0">
                <a:solidFill>
                  <a:schemeClr val="bg1"/>
                </a:solidFill>
                <a:latin typeface="맑은 고딕"/>
                <a:ea typeface="맑은 고딕"/>
              </a:rPr>
              <a:t>분석 환경 및 활용 라이브러리</a:t>
            </a:r>
            <a:endParaRPr kumimoji="0" lang="ko-KR" altLang="en-US" sz="4000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0464171-B1E8-B763-04EE-EADF7DA54597}"/>
              </a:ext>
            </a:extLst>
          </p:cNvPr>
          <p:cNvSpPr/>
          <p:nvPr/>
        </p:nvSpPr>
        <p:spPr>
          <a:xfrm>
            <a:off x="334567" y="1624310"/>
            <a:ext cx="3672408" cy="4829820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4120592-98F3-8C88-A876-EB699927CCF5}"/>
              </a:ext>
            </a:extLst>
          </p:cNvPr>
          <p:cNvSpPr/>
          <p:nvPr/>
        </p:nvSpPr>
        <p:spPr>
          <a:xfrm>
            <a:off x="1486696" y="1377348"/>
            <a:ext cx="1368150" cy="49392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분석언어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7AF917F-B033-6BA3-5437-ADABCBB327DD}"/>
              </a:ext>
            </a:extLst>
          </p:cNvPr>
          <p:cNvSpPr/>
          <p:nvPr/>
        </p:nvSpPr>
        <p:spPr>
          <a:xfrm>
            <a:off x="4259001" y="1624310"/>
            <a:ext cx="3672408" cy="4829820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F33829C-B5B9-71E2-289B-458A027F7E1C}"/>
              </a:ext>
            </a:extLst>
          </p:cNvPr>
          <p:cNvSpPr/>
          <p:nvPr/>
        </p:nvSpPr>
        <p:spPr>
          <a:xfrm>
            <a:off x="5447133" y="1387705"/>
            <a:ext cx="1296146" cy="48356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개발환경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9DC3627-FD97-2253-D9E5-CA58F71B9987}"/>
              </a:ext>
            </a:extLst>
          </p:cNvPr>
          <p:cNvSpPr/>
          <p:nvPr/>
        </p:nvSpPr>
        <p:spPr>
          <a:xfrm>
            <a:off x="8183013" y="1652918"/>
            <a:ext cx="3672408" cy="4829820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F23F63A-3025-6C7A-C99D-187EF14E4A16}"/>
              </a:ext>
            </a:extLst>
          </p:cNvPr>
          <p:cNvSpPr/>
          <p:nvPr/>
        </p:nvSpPr>
        <p:spPr>
          <a:xfrm>
            <a:off x="9083113" y="1416313"/>
            <a:ext cx="1872209" cy="48356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라이브러리 및 프레임워크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CCEE723-85B7-AADF-B267-F60F9353E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85" y="3603832"/>
            <a:ext cx="3221707" cy="11177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4E1F06A-A3EE-84D2-FE41-B515B64D7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599" y="2027415"/>
            <a:ext cx="3087214" cy="101888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E6D808E-AC3D-1B28-45A4-4910A7F82D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4312" y="3332414"/>
            <a:ext cx="1930246" cy="78289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9D04DC9-C28E-3258-99E8-44D1C8D151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1049" y="4451813"/>
            <a:ext cx="944415" cy="87034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98C1DA2-4C6E-62F1-F4A3-94B78F3F90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4647" y="2025413"/>
            <a:ext cx="1471334" cy="32426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4D52AB3-5609-9F51-0D9D-EB55C7496F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2071" y="2006480"/>
            <a:ext cx="1269082" cy="39616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96D4EC5-9629-E5A4-2CD9-B453F3A6A8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50113" y="2479935"/>
            <a:ext cx="1424974" cy="53436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F2ADEE5-6F14-8E1C-F568-4BF8A469F8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40662" y="5366732"/>
            <a:ext cx="1960578" cy="79875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524CE84-B6E4-50A2-3031-A88EB39853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55285" y="2618545"/>
            <a:ext cx="1475868" cy="53436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24CD848-C0F4-6FC3-3D36-7EB5906390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44618" y="3043129"/>
            <a:ext cx="1226257" cy="7201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84E3E9F-D8EE-2A4E-6BFB-D56658C6AC3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83212" y="3340783"/>
            <a:ext cx="1731577" cy="53783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CEE3B6E-5659-5402-3FE9-756EB8FDD5D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92567" y="4208380"/>
            <a:ext cx="1581089" cy="57399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6590D94-FFD3-D569-02C8-E2CA39678B3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11628" y="4200386"/>
            <a:ext cx="1818965" cy="560155"/>
          </a:xfrm>
          <a:prstGeom prst="rect">
            <a:avLst/>
          </a:prstGeom>
        </p:spPr>
      </p:pic>
      <p:sp>
        <p:nvSpPr>
          <p:cNvPr id="48" name="슬라이드 번호 개체 틀 47">
            <a:extLst>
              <a:ext uri="{FF2B5EF4-FFF2-40B4-BE49-F238E27FC236}">
                <a16:creationId xmlns:a16="http://schemas.microsoft.com/office/drawing/2014/main" id="{0ECD20D9-5AC3-BA82-2970-1B7F50B71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b="1" smtClean="0"/>
              <a:pPr/>
              <a:t>2</a:t>
            </a:fld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7B09DE-30A6-65A5-DA97-B88EBCB2F5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43478" y="5016661"/>
            <a:ext cx="793601" cy="85464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641AD14-2EA0-171B-3AD8-024B44F71FD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36763" y="4948413"/>
            <a:ext cx="1714739" cy="52394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A0DFD68-423F-7A55-FA3D-C15A481E374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871216" y="5472361"/>
            <a:ext cx="1714739" cy="4816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0DA1848-635F-34A2-98A1-949A4E7692A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46016" y="5977436"/>
            <a:ext cx="2274392" cy="4397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4FCAB48-6FB0-157A-C21A-910389C6B742}"/>
              </a:ext>
            </a:extLst>
          </p:cNvPr>
          <p:cNvSpPr/>
          <p:nvPr/>
        </p:nvSpPr>
        <p:spPr>
          <a:xfrm>
            <a:off x="0" y="-26590"/>
            <a:ext cx="12190413" cy="68595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4C13A3-10EA-32FC-AE4A-BD558480E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482" y="-26590"/>
            <a:ext cx="3024336" cy="685958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8CDE592-54C0-06F5-0B85-FE9B523F2B7A}"/>
              </a:ext>
            </a:extLst>
          </p:cNvPr>
          <p:cNvSpPr/>
          <p:nvPr/>
        </p:nvSpPr>
        <p:spPr>
          <a:xfrm>
            <a:off x="-97482" y="-26590"/>
            <a:ext cx="3024336" cy="6859588"/>
          </a:xfrm>
          <a:prstGeom prst="rect">
            <a:avLst/>
          </a:prstGeom>
          <a:solidFill>
            <a:schemeClr val="bg1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735C94A-E950-6C03-3593-40FF05ED9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60" y="141369"/>
            <a:ext cx="2729251" cy="798753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CONTENTS</a:t>
            </a:r>
            <a:endParaRPr lang="ko-KR" altLang="en-US" sz="16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A3610F0-FD65-CE99-10FB-C6130A0EA00E}"/>
              </a:ext>
            </a:extLst>
          </p:cNvPr>
          <p:cNvGrpSpPr/>
          <p:nvPr/>
        </p:nvGrpSpPr>
        <p:grpSpPr>
          <a:xfrm>
            <a:off x="3024336" y="580516"/>
            <a:ext cx="4820815" cy="1049078"/>
            <a:chOff x="3024336" y="580516"/>
            <a:chExt cx="4820815" cy="104907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FB30CD-D85D-5D0F-BB48-7AFD22CE7FED}"/>
                </a:ext>
              </a:extLst>
            </p:cNvPr>
            <p:cNvSpPr txBox="1"/>
            <p:nvPr/>
          </p:nvSpPr>
          <p:spPr>
            <a:xfrm>
              <a:off x="3024336" y="580516"/>
              <a:ext cx="27108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1. </a:t>
              </a:r>
              <a:r>
                <a:rPr lang="ko-KR" altLang="en-US" sz="24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개요</a:t>
              </a:r>
              <a:endParaRPr lang="en-US" altLang="ko-KR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B7A506A-B977-0D5C-CC27-E328B9DB5F29}"/>
                </a:ext>
              </a:extLst>
            </p:cNvPr>
            <p:cNvSpPr txBox="1"/>
            <p:nvPr/>
          </p:nvSpPr>
          <p:spPr>
            <a:xfrm>
              <a:off x="3982193" y="1044819"/>
              <a:ext cx="38629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목적 및 기대효과</a:t>
              </a:r>
              <a:endPara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반도체 </a:t>
              </a:r>
              <a:r>
                <a:rPr lang="en-US" altLang="ko-KR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8</a:t>
              </a:r>
              <a:r>
                <a:rPr lang="ko-KR" altLang="en-US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대 공정</a:t>
              </a:r>
              <a:endPara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EC8B826-626A-E19B-C635-3F02EFB62538}"/>
              </a:ext>
            </a:extLst>
          </p:cNvPr>
          <p:cNvGrpSpPr/>
          <p:nvPr/>
        </p:nvGrpSpPr>
        <p:grpSpPr>
          <a:xfrm>
            <a:off x="3934966" y="1995942"/>
            <a:ext cx="5722429" cy="1145820"/>
            <a:chOff x="3934966" y="1995942"/>
            <a:chExt cx="5722429" cy="11458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7384B1-F027-026E-B423-392A64796647}"/>
                </a:ext>
              </a:extLst>
            </p:cNvPr>
            <p:cNvSpPr txBox="1"/>
            <p:nvPr/>
          </p:nvSpPr>
          <p:spPr>
            <a:xfrm>
              <a:off x="3934966" y="1995942"/>
              <a:ext cx="27108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2. </a:t>
              </a:r>
              <a:r>
                <a:rPr lang="ko-KR" altLang="en-US" sz="24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데이터 분석</a:t>
              </a:r>
              <a:endParaRPr lang="en-US" altLang="ko-KR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E86A02-B76E-C6C3-D61B-8A5F25CFE795}"/>
                </a:ext>
              </a:extLst>
            </p:cNvPr>
            <p:cNvSpPr txBox="1"/>
            <p:nvPr/>
          </p:nvSpPr>
          <p:spPr>
            <a:xfrm>
              <a:off x="5794437" y="2556987"/>
              <a:ext cx="38629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데이터 탐색</a:t>
              </a:r>
              <a:endPara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결함 유형 정의</a:t>
              </a:r>
              <a:endPara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22D0104-233E-BD87-BD38-2B318CF211A8}"/>
              </a:ext>
            </a:extLst>
          </p:cNvPr>
          <p:cNvGrpSpPr/>
          <p:nvPr/>
        </p:nvGrpSpPr>
        <p:grpSpPr>
          <a:xfrm>
            <a:off x="5808788" y="3627878"/>
            <a:ext cx="5141486" cy="1602116"/>
            <a:chOff x="5808788" y="3627878"/>
            <a:chExt cx="5141486" cy="160211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47F0938-EF38-795B-635F-AC6BA0F6076F}"/>
                </a:ext>
              </a:extLst>
            </p:cNvPr>
            <p:cNvSpPr txBox="1"/>
            <p:nvPr/>
          </p:nvSpPr>
          <p:spPr>
            <a:xfrm>
              <a:off x="5808788" y="3627878"/>
              <a:ext cx="27108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3. </a:t>
              </a:r>
              <a:r>
                <a:rPr lang="ko-KR" altLang="en-US" sz="24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객체 탐지 모델</a:t>
              </a:r>
              <a:endParaRPr lang="en-US" altLang="ko-KR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95F7671-5C5A-D36A-A30E-E6322EE203E2}"/>
                </a:ext>
              </a:extLst>
            </p:cNvPr>
            <p:cNvSpPr txBox="1"/>
            <p:nvPr/>
          </p:nvSpPr>
          <p:spPr>
            <a:xfrm>
              <a:off x="7087316" y="4152776"/>
              <a:ext cx="386295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ROBOFLOW </a:t>
              </a:r>
              <a:r>
                <a:rPr lang="ko-KR" altLang="en-US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활용</a:t>
              </a:r>
              <a:endPara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모델 성능 비교</a:t>
              </a:r>
              <a:endPara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모델 성능 평가</a:t>
              </a:r>
              <a:endPara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데이터 </a:t>
              </a:r>
              <a:r>
                <a:rPr lang="ko-KR" altLang="en-US" sz="1600" dirty="0" err="1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전처리</a:t>
              </a:r>
              <a:endPara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F2CD7C1-C5D1-DB02-F359-368E40903D66}"/>
              </a:ext>
            </a:extLst>
          </p:cNvPr>
          <p:cNvGrpSpPr/>
          <p:nvPr/>
        </p:nvGrpSpPr>
        <p:grpSpPr>
          <a:xfrm>
            <a:off x="7164203" y="5590034"/>
            <a:ext cx="5195700" cy="936104"/>
            <a:chOff x="7164203" y="5590034"/>
            <a:chExt cx="5195700" cy="93610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D7876B6-FF58-E3DE-7664-B43DD677498A}"/>
                </a:ext>
              </a:extLst>
            </p:cNvPr>
            <p:cNvSpPr txBox="1"/>
            <p:nvPr/>
          </p:nvSpPr>
          <p:spPr>
            <a:xfrm>
              <a:off x="7164203" y="5590034"/>
              <a:ext cx="27108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4. </a:t>
              </a:r>
              <a:r>
                <a:rPr lang="ko-KR" altLang="en-US" sz="24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웹 구현</a:t>
              </a:r>
              <a:endParaRPr lang="en-US" altLang="ko-KR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4EB6F7-A8EB-69DA-45A9-931465416FC4}"/>
                </a:ext>
              </a:extLst>
            </p:cNvPr>
            <p:cNvSpPr txBox="1"/>
            <p:nvPr/>
          </p:nvSpPr>
          <p:spPr>
            <a:xfrm>
              <a:off x="8496945" y="6187584"/>
              <a:ext cx="38629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GRADIO</a:t>
              </a:r>
              <a:r>
                <a:rPr lang="ko-KR" altLang="en-US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en-US" altLang="ko-KR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DEMO </a:t>
              </a:r>
              <a:r>
                <a:rPr lang="ko-KR" altLang="en-US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시현</a:t>
              </a:r>
              <a:endPara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002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개요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0464171-B1E8-B763-04EE-EADF7DA54597}"/>
              </a:ext>
            </a:extLst>
          </p:cNvPr>
          <p:cNvSpPr/>
          <p:nvPr/>
        </p:nvSpPr>
        <p:spPr>
          <a:xfrm>
            <a:off x="1414685" y="1581340"/>
            <a:ext cx="8721987" cy="1805484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4120592-98F3-8C88-A876-EB699927CCF5}"/>
              </a:ext>
            </a:extLst>
          </p:cNvPr>
          <p:cNvSpPr/>
          <p:nvPr/>
        </p:nvSpPr>
        <p:spPr>
          <a:xfrm>
            <a:off x="2278782" y="1298368"/>
            <a:ext cx="1296144" cy="49392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tx2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목적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7AF917F-B033-6BA3-5437-ADABCBB327DD}"/>
              </a:ext>
            </a:extLst>
          </p:cNvPr>
          <p:cNvSpPr/>
          <p:nvPr/>
        </p:nvSpPr>
        <p:spPr>
          <a:xfrm>
            <a:off x="1414686" y="3774417"/>
            <a:ext cx="8721988" cy="1805484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F33829C-B5B9-71E2-289B-458A027F7E1C}"/>
              </a:ext>
            </a:extLst>
          </p:cNvPr>
          <p:cNvSpPr/>
          <p:nvPr/>
        </p:nvSpPr>
        <p:spPr>
          <a:xfrm>
            <a:off x="2278781" y="3530616"/>
            <a:ext cx="1872209" cy="48356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tx2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기대효과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A0DBC2-F8EC-1C79-4DA3-03E399D8C123}"/>
              </a:ext>
            </a:extLst>
          </p:cNvPr>
          <p:cNvSpPr txBox="1"/>
          <p:nvPr/>
        </p:nvSpPr>
        <p:spPr>
          <a:xfrm>
            <a:off x="1907616" y="1989634"/>
            <a:ext cx="7736124" cy="960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객체 탐지를 활용하여 반도체 결함 정보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개수 및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수율을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보여주는 웹 구현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4A6FFA-AFC5-251C-5D1B-8A7A73CFF6B3}"/>
              </a:ext>
            </a:extLst>
          </p:cNvPr>
          <p:cNvSpPr txBox="1"/>
          <p:nvPr/>
        </p:nvSpPr>
        <p:spPr>
          <a:xfrm>
            <a:off x="3502918" y="3861842"/>
            <a:ext cx="5184576" cy="1499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검수를 통한 반도체 </a:t>
            </a:r>
            <a:r>
              <a:rPr lang="ko-KR" altLang="en-US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수율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증가</a:t>
            </a:r>
            <a:endParaRPr lang="en-US" altLang="ko-KR" sz="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EDS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과정에서의 인건비 절약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74AA0C-4866-30DB-B0BA-702C65B52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4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E87152C-EAD9-3334-21EF-75D918A87490}"/>
              </a:ext>
            </a:extLst>
          </p:cNvPr>
          <p:cNvGrpSpPr/>
          <p:nvPr/>
        </p:nvGrpSpPr>
        <p:grpSpPr>
          <a:xfrm>
            <a:off x="3047445" y="5734050"/>
            <a:ext cx="5456466" cy="954107"/>
            <a:chOff x="2610058" y="5636513"/>
            <a:chExt cx="5456466" cy="95410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04926D4-468C-EAEB-80E2-063CF61BD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10058" y="5904954"/>
              <a:ext cx="1252900" cy="571580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74A1D76-DFDE-6D07-9351-C53645FF3489}"/>
                </a:ext>
              </a:extLst>
            </p:cNvPr>
            <p:cNvGrpSpPr/>
            <p:nvPr/>
          </p:nvGrpSpPr>
          <p:grpSpPr>
            <a:xfrm>
              <a:off x="2694549" y="5636513"/>
              <a:ext cx="5371975" cy="954107"/>
              <a:chOff x="2505486" y="5682513"/>
              <a:chExt cx="5371975" cy="954107"/>
            </a:xfrm>
          </p:grpSpPr>
          <p:sp>
            <p:nvSpPr>
              <p:cNvPr id="3" name="화살표: 오른쪽 2">
                <a:extLst>
                  <a:ext uri="{FF2B5EF4-FFF2-40B4-BE49-F238E27FC236}">
                    <a16:creationId xmlns:a16="http://schemas.microsoft.com/office/drawing/2014/main" id="{7D09FD67-BCB4-DA10-D854-AC9C1A811A28}"/>
                  </a:ext>
                </a:extLst>
              </p:cNvPr>
              <p:cNvSpPr/>
              <p:nvPr/>
            </p:nvSpPr>
            <p:spPr>
              <a:xfrm>
                <a:off x="2505486" y="5849531"/>
                <a:ext cx="1116124" cy="620069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AC3E1A-A9F0-8C49-5AD3-968A64707DCE}"/>
                  </a:ext>
                </a:extLst>
              </p:cNvPr>
              <p:cNvSpPr txBox="1"/>
              <p:nvPr/>
            </p:nvSpPr>
            <p:spPr>
              <a:xfrm>
                <a:off x="3673895" y="5682513"/>
                <a:ext cx="4203566" cy="95410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반도체 제조 과정의</a:t>
                </a:r>
                <a:endParaRPr lang="en-US" altLang="ko-KR" sz="28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algn="ctr"/>
                <a:r>
                  <a:rPr lang="ko-KR" altLang="en-US" sz="28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효율성과 생산성 향상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반도체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8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대 공정 소개</a:t>
            </a:r>
            <a:endParaRPr lang="ko-KR" altLang="en-US" sz="16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" name="순서도: 다른 페이지 연결선 2">
            <a:extLst>
              <a:ext uri="{FF2B5EF4-FFF2-40B4-BE49-F238E27FC236}">
                <a16:creationId xmlns:a16="http://schemas.microsoft.com/office/drawing/2014/main" id="{1D7A651D-9B9A-9B46-BA18-C712BC3CFC30}"/>
              </a:ext>
            </a:extLst>
          </p:cNvPr>
          <p:cNvSpPr/>
          <p:nvPr/>
        </p:nvSpPr>
        <p:spPr>
          <a:xfrm rot="16200000">
            <a:off x="1365604" y="1196335"/>
            <a:ext cx="720079" cy="2232248"/>
          </a:xfrm>
          <a:prstGeom prst="flowChartOffpageConnector">
            <a:avLst/>
          </a:prstGeom>
          <a:solidFill>
            <a:srgbClr val="03B7E1"/>
          </a:solidFill>
          <a:ln>
            <a:solidFill>
              <a:srgbClr val="06B8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26575F-65DC-06AB-59F6-36FE138AD0C0}"/>
              </a:ext>
            </a:extLst>
          </p:cNvPr>
          <p:cNvSpPr txBox="1"/>
          <p:nvPr/>
        </p:nvSpPr>
        <p:spPr>
          <a:xfrm>
            <a:off x="825542" y="2112404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*</a:t>
            </a:r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웨이퍼 제조</a:t>
            </a:r>
          </a:p>
        </p:txBody>
      </p:sp>
      <p:sp>
        <p:nvSpPr>
          <p:cNvPr id="5" name="순서도: 다른 페이지 연결선 4">
            <a:extLst>
              <a:ext uri="{FF2B5EF4-FFF2-40B4-BE49-F238E27FC236}">
                <a16:creationId xmlns:a16="http://schemas.microsoft.com/office/drawing/2014/main" id="{BFEA3DCB-40DF-442D-7B6B-B89390127834}"/>
              </a:ext>
            </a:extLst>
          </p:cNvPr>
          <p:cNvSpPr/>
          <p:nvPr/>
        </p:nvSpPr>
        <p:spPr>
          <a:xfrm rot="16200000">
            <a:off x="4101908" y="1196335"/>
            <a:ext cx="720079" cy="2232248"/>
          </a:xfrm>
          <a:prstGeom prst="flowChartOffpageConnector">
            <a:avLst/>
          </a:prstGeom>
          <a:solidFill>
            <a:srgbClr val="03B7E1"/>
          </a:solidFill>
          <a:ln>
            <a:solidFill>
              <a:srgbClr val="03B7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AED42B-07A0-7693-D61B-C5FD555E378D}"/>
              </a:ext>
            </a:extLst>
          </p:cNvPr>
          <p:cNvSpPr txBox="1"/>
          <p:nvPr/>
        </p:nvSpPr>
        <p:spPr>
          <a:xfrm>
            <a:off x="3633854" y="2112404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산화 공정</a:t>
            </a:r>
          </a:p>
        </p:txBody>
      </p:sp>
      <p:sp>
        <p:nvSpPr>
          <p:cNvPr id="8" name="순서도: 다른 페이지 연결선 7">
            <a:extLst>
              <a:ext uri="{FF2B5EF4-FFF2-40B4-BE49-F238E27FC236}">
                <a16:creationId xmlns:a16="http://schemas.microsoft.com/office/drawing/2014/main" id="{D2BFA9C6-71FF-E8E5-65E7-FCA6A78BFF20}"/>
              </a:ext>
            </a:extLst>
          </p:cNvPr>
          <p:cNvSpPr/>
          <p:nvPr/>
        </p:nvSpPr>
        <p:spPr>
          <a:xfrm rot="16200000">
            <a:off x="6838211" y="1196336"/>
            <a:ext cx="720079" cy="2232248"/>
          </a:xfrm>
          <a:prstGeom prst="flowChartOffpageConnector">
            <a:avLst/>
          </a:prstGeom>
          <a:solidFill>
            <a:srgbClr val="03B7E1"/>
          </a:solidFill>
          <a:ln>
            <a:solidFill>
              <a:srgbClr val="03B7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730850-404D-D722-BCB8-E17E8D34C282}"/>
              </a:ext>
            </a:extLst>
          </p:cNvPr>
          <p:cNvSpPr txBox="1"/>
          <p:nvPr/>
        </p:nvSpPr>
        <p:spPr>
          <a:xfrm>
            <a:off x="6370157" y="2112405"/>
            <a:ext cx="1296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포토 공정</a:t>
            </a:r>
          </a:p>
        </p:txBody>
      </p:sp>
      <p:sp>
        <p:nvSpPr>
          <p:cNvPr id="10" name="순서도: 다른 페이지 연결선 9">
            <a:extLst>
              <a:ext uri="{FF2B5EF4-FFF2-40B4-BE49-F238E27FC236}">
                <a16:creationId xmlns:a16="http://schemas.microsoft.com/office/drawing/2014/main" id="{DD88DADA-8DA2-1628-B8B5-A15ED447CD9F}"/>
              </a:ext>
            </a:extLst>
          </p:cNvPr>
          <p:cNvSpPr/>
          <p:nvPr/>
        </p:nvSpPr>
        <p:spPr>
          <a:xfrm rot="16200000">
            <a:off x="9574514" y="1196335"/>
            <a:ext cx="720079" cy="2232248"/>
          </a:xfrm>
          <a:prstGeom prst="flowChartOffpageConnector">
            <a:avLst/>
          </a:prstGeom>
          <a:solidFill>
            <a:srgbClr val="03B7E1"/>
          </a:solidFill>
          <a:ln>
            <a:solidFill>
              <a:srgbClr val="03B7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EBFCC5-205E-3F4C-7FBB-267CF98A6F15}"/>
              </a:ext>
            </a:extLst>
          </p:cNvPr>
          <p:cNvSpPr txBox="1"/>
          <p:nvPr/>
        </p:nvSpPr>
        <p:spPr>
          <a:xfrm>
            <a:off x="9106460" y="2112404"/>
            <a:ext cx="1224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식각 공정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EDFF68-120C-6689-674D-6F466E8087DE}"/>
              </a:ext>
            </a:extLst>
          </p:cNvPr>
          <p:cNvSpPr txBox="1"/>
          <p:nvPr/>
        </p:nvSpPr>
        <p:spPr>
          <a:xfrm>
            <a:off x="825542" y="2741232"/>
            <a:ext cx="12961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1. *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잉곳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만들기</a:t>
            </a:r>
            <a:endParaRPr lang="en-US" altLang="ko-KR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2.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잉곳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절단</a:t>
            </a:r>
            <a:endParaRPr lang="en-US" altLang="ko-KR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3.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표면 연마</a:t>
            </a:r>
            <a:endParaRPr lang="en-US" altLang="ko-KR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4.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세척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9814A3-A6F5-F94B-A265-4B8D5CFA765D}"/>
              </a:ext>
            </a:extLst>
          </p:cNvPr>
          <p:cNvSpPr txBox="1"/>
          <p:nvPr/>
        </p:nvSpPr>
        <p:spPr>
          <a:xfrm>
            <a:off x="8629306" y="2741232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반도체의 구조를 형성하는 패턴을 만드는 공정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204671-4AEF-ECC2-5DE4-B04EDE88EBD7}"/>
              </a:ext>
            </a:extLst>
          </p:cNvPr>
          <p:cNvSpPr txBox="1"/>
          <p:nvPr/>
        </p:nvSpPr>
        <p:spPr>
          <a:xfrm>
            <a:off x="5866101" y="2741232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웨이퍼 위에 반도체 회로를 그려 넣는 공정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1F874-A3C7-058E-B3FD-375ADAB3CD99}"/>
              </a:ext>
            </a:extLst>
          </p:cNvPr>
          <p:cNvSpPr txBox="1"/>
          <p:nvPr/>
        </p:nvSpPr>
        <p:spPr>
          <a:xfrm>
            <a:off x="3103585" y="2741232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웨이퍼 표면에 실리콘 산화막을 형성해 트랜지스터의 기초를 만드는 공정</a:t>
            </a:r>
          </a:p>
        </p:txBody>
      </p:sp>
      <p:sp>
        <p:nvSpPr>
          <p:cNvPr id="17" name="순서도: 다른 페이지 연결선 16">
            <a:extLst>
              <a:ext uri="{FF2B5EF4-FFF2-40B4-BE49-F238E27FC236}">
                <a16:creationId xmlns:a16="http://schemas.microsoft.com/office/drawing/2014/main" id="{FC677035-C634-0118-CD5C-C0578AF84BE1}"/>
              </a:ext>
            </a:extLst>
          </p:cNvPr>
          <p:cNvSpPr/>
          <p:nvPr/>
        </p:nvSpPr>
        <p:spPr>
          <a:xfrm>
            <a:off x="8886930" y="4014823"/>
            <a:ext cx="2448272" cy="720080"/>
          </a:xfrm>
          <a:prstGeom prst="flowChartOffpageConnector">
            <a:avLst/>
          </a:prstGeom>
          <a:solidFill>
            <a:srgbClr val="03B7E1"/>
          </a:solidFill>
          <a:ln>
            <a:solidFill>
              <a:srgbClr val="03B7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8B6984-7317-3C4A-F97E-334219A9151C}"/>
              </a:ext>
            </a:extLst>
          </p:cNvPr>
          <p:cNvSpPr txBox="1"/>
          <p:nvPr/>
        </p:nvSpPr>
        <p:spPr>
          <a:xfrm>
            <a:off x="8886930" y="4111820"/>
            <a:ext cx="2566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증착 </a:t>
            </a:r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&amp; </a:t>
            </a:r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이온 주입 공정</a:t>
            </a:r>
          </a:p>
        </p:txBody>
      </p:sp>
      <p:sp>
        <p:nvSpPr>
          <p:cNvPr id="21" name="순서도: 다른 페이지 연결선 20">
            <a:extLst>
              <a:ext uri="{FF2B5EF4-FFF2-40B4-BE49-F238E27FC236}">
                <a16:creationId xmlns:a16="http://schemas.microsoft.com/office/drawing/2014/main" id="{9B627F1B-4E93-5B92-8784-101C1E79B496}"/>
              </a:ext>
            </a:extLst>
          </p:cNvPr>
          <p:cNvSpPr/>
          <p:nvPr/>
        </p:nvSpPr>
        <p:spPr>
          <a:xfrm rot="5400000">
            <a:off x="4101909" y="3252628"/>
            <a:ext cx="720079" cy="2232248"/>
          </a:xfrm>
          <a:prstGeom prst="flowChartOffpageConnector">
            <a:avLst/>
          </a:prstGeom>
          <a:solidFill>
            <a:srgbClr val="03B7E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45E7D0-825D-8745-9D0B-D26717449A29}"/>
              </a:ext>
            </a:extLst>
          </p:cNvPr>
          <p:cNvSpPr txBox="1"/>
          <p:nvPr/>
        </p:nvSpPr>
        <p:spPr>
          <a:xfrm>
            <a:off x="4027983" y="4168697"/>
            <a:ext cx="1296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EDS </a:t>
            </a:r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</a:t>
            </a:r>
          </a:p>
        </p:txBody>
      </p:sp>
      <p:sp>
        <p:nvSpPr>
          <p:cNvPr id="23" name="순서도: 다른 페이지 연결선 22">
            <a:extLst>
              <a:ext uri="{FF2B5EF4-FFF2-40B4-BE49-F238E27FC236}">
                <a16:creationId xmlns:a16="http://schemas.microsoft.com/office/drawing/2014/main" id="{986FFDAF-03F2-E095-4748-0379BCEAECFA}"/>
              </a:ext>
            </a:extLst>
          </p:cNvPr>
          <p:cNvSpPr/>
          <p:nvPr/>
        </p:nvSpPr>
        <p:spPr>
          <a:xfrm rot="5400000">
            <a:off x="6860313" y="3252628"/>
            <a:ext cx="720079" cy="2232248"/>
          </a:xfrm>
          <a:prstGeom prst="flowChartOffpageConnector">
            <a:avLst/>
          </a:prstGeom>
          <a:solidFill>
            <a:srgbClr val="03B7E1"/>
          </a:solidFill>
          <a:ln>
            <a:solidFill>
              <a:srgbClr val="03B7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FAF3FD-AE65-AD1B-B224-5A4C40881FA8}"/>
              </a:ext>
            </a:extLst>
          </p:cNvPr>
          <p:cNvSpPr txBox="1"/>
          <p:nvPr/>
        </p:nvSpPr>
        <p:spPr>
          <a:xfrm>
            <a:off x="6532466" y="4168697"/>
            <a:ext cx="1778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금속 배정 공정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B8D66F8-0140-0BE8-4AA8-6D653D572B7B}"/>
              </a:ext>
            </a:extLst>
          </p:cNvPr>
          <p:cNvSpPr/>
          <p:nvPr/>
        </p:nvSpPr>
        <p:spPr>
          <a:xfrm>
            <a:off x="609519" y="4008712"/>
            <a:ext cx="1944215" cy="720080"/>
          </a:xfrm>
          <a:prstGeom prst="rect">
            <a:avLst/>
          </a:prstGeom>
          <a:solidFill>
            <a:srgbClr val="03B7E1"/>
          </a:solidFill>
          <a:ln>
            <a:solidFill>
              <a:srgbClr val="03B7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EB5CB6-FAB3-8A8F-94B3-DE824891B0CB}"/>
              </a:ext>
            </a:extLst>
          </p:cNvPr>
          <p:cNvSpPr txBox="1"/>
          <p:nvPr/>
        </p:nvSpPr>
        <p:spPr>
          <a:xfrm>
            <a:off x="861545" y="4168697"/>
            <a:ext cx="1476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패키징 공정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5F5E0E-752E-31F9-235E-5BE6F18C1AE6}"/>
              </a:ext>
            </a:extLst>
          </p:cNvPr>
          <p:cNvSpPr txBox="1"/>
          <p:nvPr/>
        </p:nvSpPr>
        <p:spPr>
          <a:xfrm>
            <a:off x="173001" y="4848711"/>
            <a:ext cx="2817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반도체 칩이 외부와 신호를 주고 받을 수 있도록 길을 만들고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다양한 외부환경으로부터 안전하게 보호받는 형태로 만드는 과정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56D17B-15B6-67AA-872C-C6DBE5DAC7C4}"/>
              </a:ext>
            </a:extLst>
          </p:cNvPr>
          <p:cNvSpPr txBox="1"/>
          <p:nvPr/>
        </p:nvSpPr>
        <p:spPr>
          <a:xfrm>
            <a:off x="5996216" y="4846994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반도체 회로에 전기적 신호가 잘 전달되도록 금속선을 연결하는 공정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ED8FA2-6AE8-8799-BFFD-05EADFB627EE}"/>
              </a:ext>
            </a:extLst>
          </p:cNvPr>
          <p:cNvSpPr txBox="1"/>
          <p:nvPr/>
        </p:nvSpPr>
        <p:spPr>
          <a:xfrm>
            <a:off x="3261325" y="4846994"/>
            <a:ext cx="2604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전기적 특성검사를 통해 개별 칩들이 원하는 품질 수준에 도달했는지를 확인하는 공정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5151DD-5E77-12EB-E787-37EE5FEE42A3}"/>
              </a:ext>
            </a:extLst>
          </p:cNvPr>
          <p:cNvSpPr txBox="1"/>
          <p:nvPr/>
        </p:nvSpPr>
        <p:spPr>
          <a:xfrm>
            <a:off x="8629306" y="4846994"/>
            <a:ext cx="30825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증착 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회로 간의 구분과 연결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보호 역할을  하는 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*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박막을 만드는 공정</a:t>
            </a:r>
            <a:endParaRPr lang="en-US" altLang="ko-KR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이온 주입 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반도체가 전기적인 특성을 갖도록 만드는 공정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93949A-6761-B574-8D54-963FC4F13955}"/>
              </a:ext>
            </a:extLst>
          </p:cNvPr>
          <p:cNvSpPr txBox="1"/>
          <p:nvPr/>
        </p:nvSpPr>
        <p:spPr>
          <a:xfrm>
            <a:off x="6223222" y="6214006"/>
            <a:ext cx="491254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i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(* </a:t>
            </a:r>
            <a:r>
              <a:rPr lang="ko-KR" altLang="en-US" sz="1100" b="0" i="1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웨이퍼 </a:t>
            </a:r>
            <a:r>
              <a:rPr lang="en-US" altLang="ko-KR" sz="1100" b="0" i="1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: </a:t>
            </a:r>
            <a:r>
              <a:rPr lang="ko-KR" altLang="en-US" sz="1100" b="0" i="1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반도체 직접회로를 만드는데 사용하는 주재료,</a:t>
            </a:r>
            <a:endParaRPr lang="en-US" altLang="ko-KR" sz="1100" b="0" i="1" dirty="0">
              <a:solidFill>
                <a:schemeClr val="bg1">
                  <a:lumMod val="50000"/>
                </a:schemeClr>
              </a:solidFill>
              <a:effectLst/>
              <a:latin typeface="+mn-ea"/>
            </a:endParaRPr>
          </a:p>
          <a:p>
            <a:pPr algn="r"/>
            <a:r>
              <a:rPr lang="en-US" altLang="ko-KR" sz="1100" i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* </a:t>
            </a:r>
            <a:r>
              <a:rPr lang="ko-KR" altLang="en-US" sz="1100" i="1" dirty="0" err="1">
                <a:solidFill>
                  <a:schemeClr val="bg1">
                    <a:lumMod val="50000"/>
                  </a:schemeClr>
                </a:solidFill>
                <a:latin typeface="+mn-ea"/>
              </a:rPr>
              <a:t>잉곳</a:t>
            </a:r>
            <a:r>
              <a:rPr lang="ko-KR" altLang="en-US" sz="1100" i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1100" i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: </a:t>
            </a:r>
            <a:r>
              <a:rPr lang="ko-KR" altLang="en-US" sz="1100" i="1" dirty="0" err="1">
                <a:solidFill>
                  <a:schemeClr val="bg1">
                    <a:lumMod val="50000"/>
                  </a:schemeClr>
                </a:solidFill>
                <a:latin typeface="+mn-ea"/>
              </a:rPr>
              <a:t>고온에서</a:t>
            </a:r>
            <a:r>
              <a:rPr lang="ko-KR" altLang="en-US" sz="1100" i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녹인 실리콘으로 만드는 실리콘 기둥</a:t>
            </a:r>
            <a:r>
              <a:rPr lang="en-US" altLang="ko-KR" sz="1100" i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,</a:t>
            </a:r>
          </a:p>
          <a:p>
            <a:pPr algn="r"/>
            <a:r>
              <a:rPr lang="en-US" altLang="ko-KR" sz="1100" i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*</a:t>
            </a:r>
            <a:r>
              <a:rPr lang="ko-KR" altLang="en-US" sz="1100" b="0" i="1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박막 </a:t>
            </a:r>
            <a:r>
              <a:rPr lang="en-US" altLang="ko-KR" sz="1100" b="0" i="1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: </a:t>
            </a:r>
            <a:r>
              <a:rPr lang="ko-KR" altLang="en-US" sz="1100" i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분자 또는 원자 단위의 물질로 </a:t>
            </a:r>
            <a:r>
              <a:rPr lang="en-US" altLang="ko-KR" sz="1100" i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1</a:t>
            </a:r>
            <a:r>
              <a:rPr lang="ko-KR" altLang="en-US" sz="1100" b="0" i="1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㎛이하의 매우 얇은 막을 입히는 것</a:t>
            </a:r>
            <a:r>
              <a:rPr lang="en-US" altLang="ko-KR" sz="1100" b="0" i="1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)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421B3D9-3D4B-F624-4789-9990B7C254ED}"/>
              </a:ext>
            </a:extLst>
          </p:cNvPr>
          <p:cNvSpPr/>
          <p:nvPr/>
        </p:nvSpPr>
        <p:spPr>
          <a:xfrm>
            <a:off x="429675" y="1773610"/>
            <a:ext cx="359686" cy="357618"/>
          </a:xfrm>
          <a:prstGeom prst="ellipse">
            <a:avLst/>
          </a:prstGeom>
          <a:solidFill>
            <a:srgbClr val="03B7E1"/>
          </a:solidFill>
          <a:ln>
            <a:solidFill>
              <a:srgbClr val="04AB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6A844A9-EC9F-0ECB-7439-936F6987EBC0}"/>
              </a:ext>
            </a:extLst>
          </p:cNvPr>
          <p:cNvSpPr/>
          <p:nvPr/>
        </p:nvSpPr>
        <p:spPr>
          <a:xfrm>
            <a:off x="5906341" y="1779392"/>
            <a:ext cx="359686" cy="357618"/>
          </a:xfrm>
          <a:prstGeom prst="ellipse">
            <a:avLst/>
          </a:prstGeom>
          <a:solidFill>
            <a:srgbClr val="03B7E1"/>
          </a:solidFill>
          <a:ln>
            <a:solidFill>
              <a:srgbClr val="04AB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F9FC8F8-CB19-1FAB-3AE3-938B3DA48D11}"/>
              </a:ext>
            </a:extLst>
          </p:cNvPr>
          <p:cNvSpPr/>
          <p:nvPr/>
        </p:nvSpPr>
        <p:spPr>
          <a:xfrm>
            <a:off x="8646703" y="1779392"/>
            <a:ext cx="359686" cy="357618"/>
          </a:xfrm>
          <a:prstGeom prst="ellipse">
            <a:avLst/>
          </a:prstGeom>
          <a:solidFill>
            <a:srgbClr val="03B7E1"/>
          </a:solidFill>
          <a:ln>
            <a:solidFill>
              <a:srgbClr val="04AB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A8BBD43-705B-98EC-52DD-BD88476CF7F2}"/>
              </a:ext>
            </a:extLst>
          </p:cNvPr>
          <p:cNvSpPr/>
          <p:nvPr/>
        </p:nvSpPr>
        <p:spPr>
          <a:xfrm>
            <a:off x="448162" y="3829903"/>
            <a:ext cx="359686" cy="357618"/>
          </a:xfrm>
          <a:prstGeom prst="ellipse">
            <a:avLst/>
          </a:prstGeom>
          <a:solidFill>
            <a:srgbClr val="03B7E1"/>
          </a:solidFill>
          <a:ln>
            <a:solidFill>
              <a:srgbClr val="04AB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96602C8-5E40-0A59-E6C4-7DB97A14AB44}"/>
              </a:ext>
            </a:extLst>
          </p:cNvPr>
          <p:cNvSpPr/>
          <p:nvPr/>
        </p:nvSpPr>
        <p:spPr>
          <a:xfrm>
            <a:off x="3639992" y="3829903"/>
            <a:ext cx="359686" cy="357618"/>
          </a:xfrm>
          <a:prstGeom prst="ellipse">
            <a:avLst/>
          </a:prstGeom>
          <a:solidFill>
            <a:srgbClr val="03B7E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DDE370F5-4611-7DFB-3DE5-48D5C7D5C096}"/>
              </a:ext>
            </a:extLst>
          </p:cNvPr>
          <p:cNvSpPr/>
          <p:nvPr/>
        </p:nvSpPr>
        <p:spPr>
          <a:xfrm>
            <a:off x="6352601" y="3829903"/>
            <a:ext cx="359686" cy="357618"/>
          </a:xfrm>
          <a:prstGeom prst="ellipse">
            <a:avLst/>
          </a:prstGeom>
          <a:solidFill>
            <a:srgbClr val="03B7E1"/>
          </a:solidFill>
          <a:ln>
            <a:solidFill>
              <a:srgbClr val="04AB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8C8563D-0392-EC30-B292-7F4553C7A5A0}"/>
              </a:ext>
            </a:extLst>
          </p:cNvPr>
          <p:cNvSpPr/>
          <p:nvPr/>
        </p:nvSpPr>
        <p:spPr>
          <a:xfrm>
            <a:off x="8707087" y="3831057"/>
            <a:ext cx="359686" cy="357618"/>
          </a:xfrm>
          <a:prstGeom prst="ellipse">
            <a:avLst/>
          </a:prstGeom>
          <a:solidFill>
            <a:srgbClr val="03B7E1"/>
          </a:solidFill>
          <a:ln>
            <a:solidFill>
              <a:srgbClr val="04AB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1DBD942-9E1C-ED0A-A74D-EC7ADA55945E}"/>
              </a:ext>
            </a:extLst>
          </p:cNvPr>
          <p:cNvSpPr/>
          <p:nvPr/>
        </p:nvSpPr>
        <p:spPr>
          <a:xfrm>
            <a:off x="3165979" y="1779392"/>
            <a:ext cx="359686" cy="357618"/>
          </a:xfrm>
          <a:prstGeom prst="ellipse">
            <a:avLst/>
          </a:prstGeom>
          <a:solidFill>
            <a:srgbClr val="03B7E1"/>
          </a:solidFill>
          <a:ln>
            <a:solidFill>
              <a:srgbClr val="04AB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83417D5A-0678-4ADD-FD3B-74A9CC54A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데이터 탐색</a:t>
            </a:r>
            <a:endParaRPr lang="ko-KR" altLang="en-US" sz="16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28665C7-805D-07C6-E10B-0EC7F7BE6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238557"/>
              </p:ext>
            </p:extLst>
          </p:nvPr>
        </p:nvGraphicFramePr>
        <p:xfrm>
          <a:off x="2121564" y="1452430"/>
          <a:ext cx="7083190" cy="18897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13535">
                  <a:extLst>
                    <a:ext uri="{9D8B030D-6E8A-4147-A177-3AD203B41FA5}">
                      <a16:colId xmlns:a16="http://schemas.microsoft.com/office/drawing/2014/main" val="1472348649"/>
                    </a:ext>
                  </a:extLst>
                </a:gridCol>
                <a:gridCol w="4569655">
                  <a:extLst>
                    <a:ext uri="{9D8B030D-6E8A-4147-A177-3AD203B41FA5}">
                      <a16:colId xmlns:a16="http://schemas.microsoft.com/office/drawing/2014/main" val="1541869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이미지 정보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반도체 사진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178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파일 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Jpg</a:t>
                      </a:r>
                      <a:endParaRPr lang="ko-KR" altLang="en-US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375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패턴 종류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2 </a:t>
                      </a:r>
                      <a:r>
                        <a:rPr lang="ko-KR" altLang="en-US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가지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764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이미지 데이터 총 개수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Pattern1 : 136</a:t>
                      </a:r>
                      <a:r>
                        <a:rPr lang="ko-KR" altLang="en-US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장</a:t>
                      </a:r>
                      <a:endParaRPr lang="en-US" altLang="ko-KR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marL="0" marR="0" lvl="0" indent="0" algn="l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Pattern2 : 201</a:t>
                      </a:r>
                      <a:r>
                        <a:rPr lang="ko-KR" altLang="en-US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367825"/>
                  </a:ext>
                </a:extLst>
              </a:tr>
            </a:tbl>
          </a:graphicData>
        </a:graphic>
      </p:graphicFrame>
      <p:pic>
        <p:nvPicPr>
          <p:cNvPr id="4" name="그림 3" descr="직사각형, 스크린샷, 디자인이(가) 표시된 사진&#10;&#10;자동 생성된 설명">
            <a:extLst>
              <a:ext uri="{FF2B5EF4-FFF2-40B4-BE49-F238E27FC236}">
                <a16:creationId xmlns:a16="http://schemas.microsoft.com/office/drawing/2014/main" id="{1B2F992E-6B61-7A28-71EC-3A1F15623D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1" b="5369"/>
          <a:stretch/>
        </p:blipFill>
        <p:spPr>
          <a:xfrm>
            <a:off x="2121564" y="3517399"/>
            <a:ext cx="2871352" cy="2762236"/>
          </a:xfrm>
          <a:prstGeom prst="rect">
            <a:avLst/>
          </a:prstGeom>
        </p:spPr>
      </p:pic>
      <p:pic>
        <p:nvPicPr>
          <p:cNvPr id="9" name="그림 8" descr="직사각형, 디자인이(가) 표시된 사진&#10;&#10;자동 생성된 설명">
            <a:extLst>
              <a:ext uri="{FF2B5EF4-FFF2-40B4-BE49-F238E27FC236}">
                <a16:creationId xmlns:a16="http://schemas.microsoft.com/office/drawing/2014/main" id="{40878582-8903-424A-4A80-73E91EB883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02" y="3517399"/>
            <a:ext cx="2871352" cy="27622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5361AB-31F5-A5EF-7B69-619EFFC803A5}"/>
              </a:ext>
            </a:extLst>
          </p:cNvPr>
          <p:cNvSpPr txBox="1"/>
          <p:nvPr/>
        </p:nvSpPr>
        <p:spPr>
          <a:xfrm>
            <a:off x="2909168" y="6397112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Pattern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7587BD-C00F-9B02-9960-268734C48DD2}"/>
              </a:ext>
            </a:extLst>
          </p:cNvPr>
          <p:cNvSpPr txBox="1"/>
          <p:nvPr/>
        </p:nvSpPr>
        <p:spPr>
          <a:xfrm>
            <a:off x="7121006" y="6397112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Pattern 2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BB8945-D145-03A9-F266-5282CBE76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AE404F-1ABA-BA11-C99D-76A6414D9E7C}"/>
              </a:ext>
            </a:extLst>
          </p:cNvPr>
          <p:cNvSpPr txBox="1"/>
          <p:nvPr/>
        </p:nvSpPr>
        <p:spPr>
          <a:xfrm>
            <a:off x="7302147" y="2835893"/>
            <a:ext cx="1636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Total : 337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장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5F7D79E-81BA-BD4B-C68A-F82275BE1E3C}"/>
              </a:ext>
            </a:extLst>
          </p:cNvPr>
          <p:cNvCxnSpPr>
            <a:cxnSpLocks/>
          </p:cNvCxnSpPr>
          <p:nvPr/>
        </p:nvCxnSpPr>
        <p:spPr>
          <a:xfrm>
            <a:off x="7086123" y="2637706"/>
            <a:ext cx="0" cy="704484"/>
          </a:xfrm>
          <a:prstGeom prst="line">
            <a:avLst/>
          </a:prstGeom>
          <a:ln w="1905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688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결함 유형 정의</a:t>
            </a:r>
            <a:endParaRPr lang="ko-KR" altLang="en-US" sz="16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C93916-5850-1E4A-5609-B3EA0A49B098}"/>
              </a:ext>
            </a:extLst>
          </p:cNvPr>
          <p:cNvSpPr txBox="1"/>
          <p:nvPr/>
        </p:nvSpPr>
        <p:spPr>
          <a:xfrm>
            <a:off x="459713" y="1316900"/>
            <a:ext cx="3390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이물 결함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5F5B93-FC8F-342A-2793-069857575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7</a:t>
            </a:fld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1FD79F7-D4A0-8B13-9002-5F5BB3F816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3789867"/>
              </p:ext>
            </p:extLst>
          </p:nvPr>
        </p:nvGraphicFramePr>
        <p:xfrm>
          <a:off x="1548351" y="1865835"/>
          <a:ext cx="9093708" cy="19960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73427">
                  <a:extLst>
                    <a:ext uri="{9D8B030D-6E8A-4147-A177-3AD203B41FA5}">
                      <a16:colId xmlns:a16="http://schemas.microsoft.com/office/drawing/2014/main" val="4041897581"/>
                    </a:ext>
                  </a:extLst>
                </a:gridCol>
                <a:gridCol w="2273427">
                  <a:extLst>
                    <a:ext uri="{9D8B030D-6E8A-4147-A177-3AD203B41FA5}">
                      <a16:colId xmlns:a16="http://schemas.microsoft.com/office/drawing/2014/main" val="320192026"/>
                    </a:ext>
                  </a:extLst>
                </a:gridCol>
                <a:gridCol w="2273427">
                  <a:extLst>
                    <a:ext uri="{9D8B030D-6E8A-4147-A177-3AD203B41FA5}">
                      <a16:colId xmlns:a16="http://schemas.microsoft.com/office/drawing/2014/main" val="762927612"/>
                    </a:ext>
                  </a:extLst>
                </a:gridCol>
                <a:gridCol w="2273427">
                  <a:extLst>
                    <a:ext uri="{9D8B030D-6E8A-4147-A177-3AD203B41FA5}">
                      <a16:colId xmlns:a16="http://schemas.microsoft.com/office/drawing/2014/main" val="2149557918"/>
                    </a:ext>
                  </a:extLst>
                </a:gridCol>
              </a:tblGrid>
              <a:tr h="397313">
                <a:tc>
                  <a:txBody>
                    <a:bodyPr/>
                    <a:lstStyle/>
                    <a:p>
                      <a:pPr algn="ctr" fontAlgn="ctr"/>
                      <a:endParaRPr lang="ko-KR" altLang="en-US" sz="72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2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2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2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9462997"/>
                  </a:ext>
                </a:extLst>
              </a:tr>
              <a:tr h="4446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dot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69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u="none" strike="noStrike" dirty="0" err="1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G_dot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curve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scratch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2065284"/>
                  </a:ext>
                </a:extLst>
              </a:tr>
              <a:tr h="4446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작은 점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69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큰 점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곡선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긁힘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5501143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D1B642C-D422-FFEA-823B-8FEB20B1B4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620957"/>
              </p:ext>
            </p:extLst>
          </p:nvPr>
        </p:nvGraphicFramePr>
        <p:xfrm>
          <a:off x="838623" y="4528351"/>
          <a:ext cx="10513165" cy="18730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60963">
                  <a:extLst>
                    <a:ext uri="{9D8B030D-6E8A-4147-A177-3AD203B41FA5}">
                      <a16:colId xmlns:a16="http://schemas.microsoft.com/office/drawing/2014/main" val="1429506954"/>
                    </a:ext>
                  </a:extLst>
                </a:gridCol>
                <a:gridCol w="1160963">
                  <a:extLst>
                    <a:ext uri="{9D8B030D-6E8A-4147-A177-3AD203B41FA5}">
                      <a16:colId xmlns:a16="http://schemas.microsoft.com/office/drawing/2014/main" val="3651352078"/>
                    </a:ext>
                  </a:extLst>
                </a:gridCol>
                <a:gridCol w="1160963">
                  <a:extLst>
                    <a:ext uri="{9D8B030D-6E8A-4147-A177-3AD203B41FA5}">
                      <a16:colId xmlns:a16="http://schemas.microsoft.com/office/drawing/2014/main" val="2567465834"/>
                    </a:ext>
                  </a:extLst>
                </a:gridCol>
                <a:gridCol w="1160963">
                  <a:extLst>
                    <a:ext uri="{9D8B030D-6E8A-4147-A177-3AD203B41FA5}">
                      <a16:colId xmlns:a16="http://schemas.microsoft.com/office/drawing/2014/main" val="1791020948"/>
                    </a:ext>
                  </a:extLst>
                </a:gridCol>
                <a:gridCol w="1225461">
                  <a:extLst>
                    <a:ext uri="{9D8B030D-6E8A-4147-A177-3AD203B41FA5}">
                      <a16:colId xmlns:a16="http://schemas.microsoft.com/office/drawing/2014/main" val="1451823390"/>
                    </a:ext>
                  </a:extLst>
                </a:gridCol>
                <a:gridCol w="1160963">
                  <a:extLst>
                    <a:ext uri="{9D8B030D-6E8A-4147-A177-3AD203B41FA5}">
                      <a16:colId xmlns:a16="http://schemas.microsoft.com/office/drawing/2014/main" val="3098015567"/>
                    </a:ext>
                  </a:extLst>
                </a:gridCol>
                <a:gridCol w="1160963">
                  <a:extLst>
                    <a:ext uri="{9D8B030D-6E8A-4147-A177-3AD203B41FA5}">
                      <a16:colId xmlns:a16="http://schemas.microsoft.com/office/drawing/2014/main" val="3267252587"/>
                    </a:ext>
                  </a:extLst>
                </a:gridCol>
                <a:gridCol w="1160963">
                  <a:extLst>
                    <a:ext uri="{9D8B030D-6E8A-4147-A177-3AD203B41FA5}">
                      <a16:colId xmlns:a16="http://schemas.microsoft.com/office/drawing/2014/main" val="1479031184"/>
                    </a:ext>
                  </a:extLst>
                </a:gridCol>
                <a:gridCol w="1160963">
                  <a:extLst>
                    <a:ext uri="{9D8B030D-6E8A-4147-A177-3AD203B41FA5}">
                      <a16:colId xmlns:a16="http://schemas.microsoft.com/office/drawing/2014/main" val="3216631926"/>
                    </a:ext>
                  </a:extLst>
                </a:gridCol>
              </a:tblGrid>
              <a:tr h="428838">
                <a:tc>
                  <a:txBody>
                    <a:bodyPr/>
                    <a:lstStyle/>
                    <a:p>
                      <a:pPr algn="ctr" fontAlgn="ctr"/>
                      <a:endParaRPr lang="ko-KR" alt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2325608"/>
                  </a:ext>
                </a:extLst>
              </a:tr>
              <a:tr h="4288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err="1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c_circle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err="1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c_curve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err="1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c_cut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err="1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c_diagonal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err="1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c_empty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err="1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c_inner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err="1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c_jut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err="1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c_thick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err="1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c_thin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5473999"/>
                  </a:ext>
                </a:extLst>
              </a:tr>
              <a:tr h="42883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원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휜 회로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끊긴 회로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잘린 회로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빈 회로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들어간 회로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돌출된 회로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두꺼운 회로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얇은 회로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B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6866946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ACAEFC11-BE84-FB34-477E-A8AF1BE9E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463" y="2133650"/>
            <a:ext cx="761231" cy="543737"/>
          </a:xfrm>
          <a:prstGeom prst="rect">
            <a:avLst/>
          </a:prstGeom>
        </p:spPr>
      </p:pic>
      <p:pic>
        <p:nvPicPr>
          <p:cNvPr id="9" name="그림 8" descr="달이(가) 표시된 사진&#10;&#10;중간 신뢰도로 자동 생성된 설명">
            <a:extLst>
              <a:ext uri="{FF2B5EF4-FFF2-40B4-BE49-F238E27FC236}">
                <a16:creationId xmlns:a16="http://schemas.microsoft.com/office/drawing/2014/main" id="{8BF0C2BD-1443-09C7-A01B-CA39E939D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198" y="2061642"/>
            <a:ext cx="847725" cy="752014"/>
          </a:xfrm>
          <a:prstGeom prst="rect">
            <a:avLst/>
          </a:prstGeom>
        </p:spPr>
      </p:pic>
      <p:pic>
        <p:nvPicPr>
          <p:cNvPr id="11" name="그림 10" descr="야외, 비행기, 비행이(가) 표시된 사진&#10;&#10;중간 신뢰도로 자동 생성된 설명">
            <a:extLst>
              <a:ext uri="{FF2B5EF4-FFF2-40B4-BE49-F238E27FC236}">
                <a16:creationId xmlns:a16="http://schemas.microsoft.com/office/drawing/2014/main" id="{A7AD9D04-D8CD-2B50-705D-A8C4E40C96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905" y="1998873"/>
            <a:ext cx="847725" cy="854857"/>
          </a:xfrm>
          <a:prstGeom prst="rect">
            <a:avLst/>
          </a:prstGeom>
        </p:spPr>
      </p:pic>
      <p:pic>
        <p:nvPicPr>
          <p:cNvPr id="13" name="그림 12" descr="벌레이(가) 표시된 사진&#10;&#10;자동 생성된 설명">
            <a:extLst>
              <a:ext uri="{FF2B5EF4-FFF2-40B4-BE49-F238E27FC236}">
                <a16:creationId xmlns:a16="http://schemas.microsoft.com/office/drawing/2014/main" id="{F004F254-0438-6DAB-58C7-FFDDD1B0BF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669" y="2061642"/>
            <a:ext cx="1169688" cy="73493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210B6F4-0A69-638E-B6C6-8D9798AAD5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1425" y="4861286"/>
            <a:ext cx="484147" cy="52138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A0AD773-5E88-A13F-A6C0-08A5139D85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3397" y="4903761"/>
            <a:ext cx="881695" cy="45276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93EF05C-5B92-948A-0092-91F35A091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84133" y="4869953"/>
            <a:ext cx="695422" cy="48584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C7DA1EB-C525-4574-686B-B202C7F3F6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99472" y="4869953"/>
            <a:ext cx="441675" cy="48584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CCEA00D-488D-E838-7828-1597CECA10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36683" y="4861576"/>
            <a:ext cx="631659" cy="46218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92C7DB3-F40E-D8FA-D1A6-015E18AE4F1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2121" r="26921"/>
          <a:stretch/>
        </p:blipFill>
        <p:spPr>
          <a:xfrm rot="16200000">
            <a:off x="5928206" y="4558561"/>
            <a:ext cx="326233" cy="114316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F61026E-F5AA-71A5-875B-455AB25713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30046" y="4861577"/>
            <a:ext cx="539219" cy="46218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AA20582-16B3-F032-337A-B30550F5A57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63878" y="4566467"/>
            <a:ext cx="441675" cy="93229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68A38F2-45C8-7226-EE64-5C9E95A18F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69838" y="4566467"/>
            <a:ext cx="352474" cy="91520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3A3E988-492E-17FB-75EC-D99C9D72641A}"/>
              </a:ext>
            </a:extLst>
          </p:cNvPr>
          <p:cNvSpPr txBox="1"/>
          <p:nvPr/>
        </p:nvSpPr>
        <p:spPr>
          <a:xfrm>
            <a:off x="459713" y="4001969"/>
            <a:ext cx="3390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회로 결함</a:t>
            </a:r>
          </a:p>
        </p:txBody>
      </p:sp>
    </p:spTree>
    <p:extLst>
      <p:ext uri="{BB962C8B-B14F-4D97-AF65-F5344CB8AC3E}">
        <p14:creationId xmlns:p14="http://schemas.microsoft.com/office/powerpoint/2010/main" val="1529646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02BCF02-EAFA-A1CD-DD3A-A93BAF6EF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D05EE5B-6917-52B5-D0B6-BF4632190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/>
          <a:lstStyle/>
          <a:p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ROBOFLOW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활용</a:t>
            </a:r>
            <a:endParaRPr lang="ko-KR" altLang="en-US" sz="16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2E15D9-C184-C0AF-CCAC-B3317882E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38" y="1485578"/>
            <a:ext cx="4666973" cy="46985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CA8EB9-1612-E3B1-2F7A-8871F7B08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881" y="1486372"/>
            <a:ext cx="4666973" cy="46985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94B37C-FDC9-4849-7C4E-F2D7938D5084}"/>
              </a:ext>
            </a:extLst>
          </p:cNvPr>
          <p:cNvSpPr txBox="1"/>
          <p:nvPr/>
        </p:nvSpPr>
        <p:spPr>
          <a:xfrm>
            <a:off x="1620666" y="6195241"/>
            <a:ext cx="3390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원본</a:t>
            </a:r>
            <a:endParaRPr lang="ko-KR" altLang="en-US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C6656D-DA1B-9507-52F4-292F2A41CD4A}"/>
              </a:ext>
            </a:extLst>
          </p:cNvPr>
          <p:cNvSpPr txBox="1"/>
          <p:nvPr/>
        </p:nvSpPr>
        <p:spPr>
          <a:xfrm>
            <a:off x="6987446" y="6191486"/>
            <a:ext cx="3799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BOUNDING BOX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적용 후</a:t>
            </a:r>
          </a:p>
        </p:txBody>
      </p:sp>
    </p:spTree>
    <p:extLst>
      <p:ext uri="{BB962C8B-B14F-4D97-AF65-F5344CB8AC3E}">
        <p14:creationId xmlns:p14="http://schemas.microsoft.com/office/powerpoint/2010/main" val="1976258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02BCF02-EAFA-A1CD-DD3A-A93BAF6EF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2F91754-1216-A28E-827E-5A03B766F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/>
          <a:lstStyle/>
          <a:p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주력 모델</a:t>
            </a:r>
            <a:endParaRPr lang="ko-KR" altLang="en-US" sz="16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50224F6-CEC0-BF84-2034-788AB70C6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184128"/>
              </p:ext>
            </p:extLst>
          </p:nvPr>
        </p:nvGraphicFramePr>
        <p:xfrm>
          <a:off x="838622" y="2067979"/>
          <a:ext cx="1899852" cy="38164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99852">
                  <a:extLst>
                    <a:ext uri="{9D8B030D-6E8A-4147-A177-3AD203B41FA5}">
                      <a16:colId xmlns:a16="http://schemas.microsoft.com/office/drawing/2014/main" val="766602935"/>
                    </a:ext>
                  </a:extLst>
                </a:gridCol>
              </a:tblGrid>
              <a:tr h="29357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초기 후보 모델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148888"/>
                  </a:ext>
                </a:extLst>
              </a:tr>
              <a:tr h="29357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1. CNN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4801241"/>
                  </a:ext>
                </a:extLst>
              </a:tr>
              <a:tr h="29357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2. RCNN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27491652"/>
                  </a:ext>
                </a:extLst>
              </a:tr>
              <a:tr h="29357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3. FAST RCNN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1207915"/>
                  </a:ext>
                </a:extLst>
              </a:tr>
              <a:tr h="29357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4. FASTER RCNN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79783603"/>
                  </a:ext>
                </a:extLst>
              </a:tr>
              <a:tr h="29357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5. YOLOv1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5419039"/>
                  </a:ext>
                </a:extLst>
              </a:tr>
              <a:tr h="29357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6. SSD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57623912"/>
                  </a:ext>
                </a:extLst>
              </a:tr>
              <a:tr h="29357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7. RETINANET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1095257"/>
                  </a:ext>
                </a:extLst>
              </a:tr>
              <a:tr h="29357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8. MASKRCNN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24884191"/>
                  </a:ext>
                </a:extLst>
              </a:tr>
              <a:tr h="29357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9. YOLOv3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4894076"/>
                  </a:ext>
                </a:extLst>
              </a:tr>
              <a:tr h="29357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10. DETECTRON2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68409486"/>
                  </a:ext>
                </a:extLst>
              </a:tr>
              <a:tr h="29357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11. YOLOv5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49466930"/>
                  </a:ext>
                </a:extLst>
              </a:tr>
              <a:tr h="29357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12. YOLOv8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2027406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46EEA53-5705-98E7-CB4F-50D93934E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314663"/>
              </p:ext>
            </p:extLst>
          </p:nvPr>
        </p:nvGraphicFramePr>
        <p:xfrm>
          <a:off x="9047534" y="3179263"/>
          <a:ext cx="1728192" cy="15881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3351526689"/>
                    </a:ext>
                  </a:extLst>
                </a:gridCol>
              </a:tblGrid>
              <a:tr h="39703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최종 모델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172727"/>
                  </a:ext>
                </a:extLst>
              </a:tr>
              <a:tr h="3970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DETECTRON2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7084071"/>
                  </a:ext>
                </a:extLst>
              </a:tr>
              <a:tr h="3970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YOLOv5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25034970"/>
                  </a:ext>
                </a:extLst>
              </a:tr>
              <a:tr h="3970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YOLOv8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67026408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BB3753A-8E05-537B-AE4F-E49786A652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827351"/>
              </p:ext>
            </p:extLst>
          </p:nvPr>
        </p:nvGraphicFramePr>
        <p:xfrm>
          <a:off x="5231110" y="2766622"/>
          <a:ext cx="1512168" cy="24134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1651404253"/>
                    </a:ext>
                  </a:extLst>
                </a:gridCol>
              </a:tblGrid>
              <a:tr h="40223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1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1</a:t>
                      </a:r>
                      <a:r>
                        <a:rPr lang="ko-KR" altLang="en-US" sz="1400" b="1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차 선별 모델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950208"/>
                  </a:ext>
                </a:extLst>
              </a:tr>
              <a:tr h="40223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FASTER RCNN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63878373"/>
                  </a:ext>
                </a:extLst>
              </a:tr>
              <a:tr h="40223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SSD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2276202"/>
                  </a:ext>
                </a:extLst>
              </a:tr>
              <a:tr h="40223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DETECTRON2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05251240"/>
                  </a:ext>
                </a:extLst>
              </a:tr>
              <a:tr h="40223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YOLOv5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54449388"/>
                  </a:ext>
                </a:extLst>
              </a:tr>
              <a:tr h="40223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YOLOv8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8427295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A93E5681-F427-41A4-81F9-6130A070CE22}"/>
              </a:ext>
            </a:extLst>
          </p:cNvPr>
          <p:cNvGrpSpPr/>
          <p:nvPr/>
        </p:nvGrpSpPr>
        <p:grpSpPr>
          <a:xfrm>
            <a:off x="838622" y="3279442"/>
            <a:ext cx="3862936" cy="2571871"/>
            <a:chOff x="838622" y="3279442"/>
            <a:chExt cx="3862936" cy="257187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1D4D606-2F54-BF88-1000-01F8EA0B142D}"/>
                </a:ext>
              </a:extLst>
            </p:cNvPr>
            <p:cNvSpPr/>
            <p:nvPr/>
          </p:nvSpPr>
          <p:spPr>
            <a:xfrm>
              <a:off x="841266" y="3279442"/>
              <a:ext cx="1899852" cy="2803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94EF86B-C253-0B57-EC0C-62EAA1F75EFC}"/>
                </a:ext>
              </a:extLst>
            </p:cNvPr>
            <p:cNvSpPr/>
            <p:nvPr/>
          </p:nvSpPr>
          <p:spPr>
            <a:xfrm>
              <a:off x="841266" y="3833136"/>
              <a:ext cx="1899852" cy="2803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4BE17B3-9B66-1099-3B5A-CF32ACD3C66A}"/>
                </a:ext>
              </a:extLst>
            </p:cNvPr>
            <p:cNvSpPr/>
            <p:nvPr/>
          </p:nvSpPr>
          <p:spPr>
            <a:xfrm>
              <a:off x="841266" y="5013970"/>
              <a:ext cx="1899852" cy="2803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8D8859E-2BA1-25D9-0B2D-A4807538B510}"/>
                </a:ext>
              </a:extLst>
            </p:cNvPr>
            <p:cNvSpPr/>
            <p:nvPr/>
          </p:nvSpPr>
          <p:spPr>
            <a:xfrm>
              <a:off x="841266" y="5290551"/>
              <a:ext cx="1899852" cy="2803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EB51650-F3F0-69F5-C6C8-8448E1F7B103}"/>
                </a:ext>
              </a:extLst>
            </p:cNvPr>
            <p:cNvSpPr/>
            <p:nvPr/>
          </p:nvSpPr>
          <p:spPr>
            <a:xfrm>
              <a:off x="838622" y="5570932"/>
              <a:ext cx="1899852" cy="2803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61131F73-728E-3475-0A40-7B8AE994DC3B}"/>
                </a:ext>
              </a:extLst>
            </p:cNvPr>
            <p:cNvSpPr/>
            <p:nvPr/>
          </p:nvSpPr>
          <p:spPr>
            <a:xfrm>
              <a:off x="3261398" y="3325254"/>
              <a:ext cx="1440160" cy="1296144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F42B5CE-4927-E556-B96B-045B90FE6C12}"/>
              </a:ext>
            </a:extLst>
          </p:cNvPr>
          <p:cNvGrpSpPr/>
          <p:nvPr/>
        </p:nvGrpSpPr>
        <p:grpSpPr>
          <a:xfrm>
            <a:off x="5231110" y="3325254"/>
            <a:ext cx="3404676" cy="1820104"/>
            <a:chOff x="5231110" y="3325254"/>
            <a:chExt cx="3404676" cy="18201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202F3A1-1EB0-FB51-3A65-5B1862BF8F6E}"/>
                </a:ext>
              </a:extLst>
            </p:cNvPr>
            <p:cNvSpPr/>
            <p:nvPr/>
          </p:nvSpPr>
          <p:spPr>
            <a:xfrm>
              <a:off x="5231110" y="3976168"/>
              <a:ext cx="1512168" cy="3897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18658DA-8079-A556-D9A3-2817306D282C}"/>
                </a:ext>
              </a:extLst>
            </p:cNvPr>
            <p:cNvSpPr/>
            <p:nvPr/>
          </p:nvSpPr>
          <p:spPr>
            <a:xfrm>
              <a:off x="5232062" y="4365898"/>
              <a:ext cx="1512168" cy="3897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FCF780B-E92C-3BF6-7E88-2CB38CBD4CAA}"/>
                </a:ext>
              </a:extLst>
            </p:cNvPr>
            <p:cNvSpPr/>
            <p:nvPr/>
          </p:nvSpPr>
          <p:spPr>
            <a:xfrm>
              <a:off x="5231110" y="4755628"/>
              <a:ext cx="1512168" cy="3897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C39869AA-B55A-A716-13A8-A692422FD833}"/>
                </a:ext>
              </a:extLst>
            </p:cNvPr>
            <p:cNvSpPr/>
            <p:nvPr/>
          </p:nvSpPr>
          <p:spPr>
            <a:xfrm>
              <a:off x="7195626" y="3325254"/>
              <a:ext cx="1440160" cy="1296144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70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14677</TotalTime>
  <Words>875</Words>
  <Application>Microsoft Office PowerPoint</Application>
  <PresentationFormat>사용자 지정</PresentationFormat>
  <Paragraphs>370</Paragraphs>
  <Slides>19</Slides>
  <Notes>17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1" baseType="lpstr">
      <vt:lpstr>Arial</vt:lpstr>
      <vt:lpstr>Calibri Light</vt:lpstr>
      <vt:lpstr>한컴산뜻돋움</vt:lpstr>
      <vt:lpstr>맑은 고딕</vt:lpstr>
      <vt:lpstr>굴림체</vt:lpstr>
      <vt:lpstr>HY견고딕</vt:lpstr>
      <vt:lpstr>휴먼모음T</vt:lpstr>
      <vt:lpstr>Calibri</vt:lpstr>
      <vt:lpstr>Microsoft GothicNeo</vt:lpstr>
      <vt:lpstr>Noto Sans</vt:lpstr>
      <vt:lpstr>Wingdings</vt:lpstr>
      <vt:lpstr>Office 테마</vt:lpstr>
      <vt:lpstr>객체탐지를 활용한 반도체 불량 자동 분류 모델 구현</vt:lpstr>
      <vt:lpstr>분석 환경 및 활용 라이브러리</vt:lpstr>
      <vt:lpstr>CONTENTS</vt:lpstr>
      <vt:lpstr>개요</vt:lpstr>
      <vt:lpstr>반도체 8대 공정 소개</vt:lpstr>
      <vt:lpstr>데이터 탐색</vt:lpstr>
      <vt:lpstr>결함 유형 정의</vt:lpstr>
      <vt:lpstr>ROBOFLOW 활용</vt:lpstr>
      <vt:lpstr>주력 모델</vt:lpstr>
      <vt:lpstr>모델 성능</vt:lpstr>
      <vt:lpstr>전처리 – 클래스 재정의</vt:lpstr>
      <vt:lpstr>전처리 –  BOUNDING BOX 재조정 </vt:lpstr>
      <vt:lpstr>전처리 – 데이터 증식 1</vt:lpstr>
      <vt:lpstr>전처리 – 데이터 증식 2</vt:lpstr>
      <vt:lpstr>전처리 이후 데이터 변화</vt:lpstr>
      <vt:lpstr>웹 구현(DEMO) with GRADIO</vt:lpstr>
      <vt:lpstr>웹 구현(DEMO) with GRADIO</vt:lpstr>
      <vt:lpstr>Q&amp;A</vt:lpstr>
      <vt:lpstr>감사합니다.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Inie Choi</cp:lastModifiedBy>
  <cp:revision>208</cp:revision>
  <dcterms:created xsi:type="dcterms:W3CDTF">2010-02-01T08:03:16Z</dcterms:created>
  <dcterms:modified xsi:type="dcterms:W3CDTF">2023-07-26T12:30:25Z</dcterms:modified>
  <cp:category>www.slidemembers.com</cp:category>
</cp:coreProperties>
</file>